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61"/>
  </p:notesMasterIdLst>
  <p:handoutMasterIdLst>
    <p:handoutMasterId r:id="rId62"/>
  </p:handoutMasterIdLst>
  <p:sldIdLst>
    <p:sldId id="256" r:id="rId5"/>
    <p:sldId id="259" r:id="rId6"/>
    <p:sldId id="257" r:id="rId7"/>
    <p:sldId id="258" r:id="rId8"/>
    <p:sldId id="260" r:id="rId9"/>
    <p:sldId id="286" r:id="rId10"/>
    <p:sldId id="262" r:id="rId11"/>
    <p:sldId id="263" r:id="rId12"/>
    <p:sldId id="266" r:id="rId13"/>
    <p:sldId id="265" r:id="rId14"/>
    <p:sldId id="264" r:id="rId15"/>
    <p:sldId id="267" r:id="rId16"/>
    <p:sldId id="268" r:id="rId17"/>
    <p:sldId id="271" r:id="rId18"/>
    <p:sldId id="274" r:id="rId19"/>
    <p:sldId id="273" r:id="rId20"/>
    <p:sldId id="276" r:id="rId21"/>
    <p:sldId id="272" r:id="rId22"/>
    <p:sldId id="278" r:id="rId23"/>
    <p:sldId id="279" r:id="rId24"/>
    <p:sldId id="287" r:id="rId25"/>
    <p:sldId id="277" r:id="rId26"/>
    <p:sldId id="288" r:id="rId27"/>
    <p:sldId id="269" r:id="rId28"/>
    <p:sldId id="305" r:id="rId29"/>
    <p:sldId id="371" r:id="rId30"/>
    <p:sldId id="283" r:id="rId31"/>
    <p:sldId id="290" r:id="rId32"/>
    <p:sldId id="289" r:id="rId33"/>
    <p:sldId id="291" r:id="rId34"/>
    <p:sldId id="292" r:id="rId35"/>
    <p:sldId id="294" r:id="rId36"/>
    <p:sldId id="285" r:id="rId37"/>
    <p:sldId id="295" r:id="rId38"/>
    <p:sldId id="296" r:id="rId39"/>
    <p:sldId id="284" r:id="rId40"/>
    <p:sldId id="297" r:id="rId41"/>
    <p:sldId id="298" r:id="rId42"/>
    <p:sldId id="299" r:id="rId43"/>
    <p:sldId id="300" r:id="rId44"/>
    <p:sldId id="369" r:id="rId45"/>
    <p:sldId id="261" r:id="rId46"/>
    <p:sldId id="370" r:id="rId47"/>
    <p:sldId id="304" r:id="rId48"/>
    <p:sldId id="303" r:id="rId49"/>
    <p:sldId id="280" r:id="rId50"/>
    <p:sldId id="376" r:id="rId51"/>
    <p:sldId id="377" r:id="rId52"/>
    <p:sldId id="281" r:id="rId53"/>
    <p:sldId id="301" r:id="rId54"/>
    <p:sldId id="302" r:id="rId55"/>
    <p:sldId id="282" r:id="rId56"/>
    <p:sldId id="372" r:id="rId57"/>
    <p:sldId id="373" r:id="rId58"/>
    <p:sldId id="374" r:id="rId59"/>
    <p:sldId id="270" r:id="rId6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4" autoAdjust="0"/>
    <p:restoredTop sz="95161" autoAdjust="0"/>
  </p:normalViewPr>
  <p:slideViewPr>
    <p:cSldViewPr snapToGrid="0" showGuides="1">
      <p:cViewPr varScale="1">
        <p:scale>
          <a:sx n="95" d="100"/>
          <a:sy n="95" d="100"/>
        </p:scale>
        <p:origin x="91" y="2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6/16/2026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6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34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Display Builder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 dirty="0"/>
              <a:t>July 2026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Setup for Editing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1430000" cy="5400675"/>
          </a:xfrm>
        </p:spPr>
        <p:txBody>
          <a:bodyPr/>
          <a:lstStyle/>
          <a:p>
            <a:r>
              <a:rPr lang="en-US" sz="2000" dirty="0"/>
              <a:t>Pick a top directory, for example where you installed the example files</a:t>
            </a:r>
          </a:p>
          <a:p>
            <a:r>
              <a:rPr lang="en-US" sz="2000" dirty="0"/>
              <a:t>Open Applications, Utility, File Browser</a:t>
            </a:r>
          </a:p>
          <a:p>
            <a:pPr lvl="1"/>
            <a:r>
              <a:rPr lang="en-US" sz="1800" dirty="0"/>
              <a:t>Set it to your top directory</a:t>
            </a:r>
          </a:p>
          <a:p>
            <a:pPr lvl="1"/>
            <a:r>
              <a:rPr lang="en-US" sz="1800" dirty="0"/>
              <a:t>On file browser tab, open context menu, “Split Horizontally”, then “Lock Pane”</a:t>
            </a:r>
          </a:p>
          <a:p>
            <a:r>
              <a:rPr lang="en-US" sz="2200" dirty="0"/>
              <a:t>Menu Window,</a:t>
            </a:r>
            <a:br>
              <a:rPr lang="en-US" sz="2200" dirty="0"/>
            </a:br>
            <a:r>
              <a:rPr lang="en-US" sz="2200" dirty="0"/>
              <a:t>Save Layout As..</a:t>
            </a:r>
          </a:p>
          <a:p>
            <a:pPr lvl="1"/>
            <a:r>
              <a:rPr lang="en-US" sz="1800" dirty="0"/>
              <a:t>“Editing”</a:t>
            </a:r>
          </a:p>
          <a:p>
            <a:r>
              <a:rPr lang="en-US" sz="2000" dirty="0"/>
              <a:t>Menu Applications,</a:t>
            </a:r>
            <a:br>
              <a:rPr lang="en-US" sz="2000" dirty="0"/>
            </a:br>
            <a:r>
              <a:rPr lang="en-US" sz="2000" dirty="0"/>
              <a:t>Display, New Display</a:t>
            </a:r>
          </a:p>
          <a:p>
            <a:pPr lvl="1"/>
            <a:r>
              <a:rPr lang="en-US" sz="1600" dirty="0"/>
              <a:t>Create new file</a:t>
            </a:r>
            <a:br>
              <a:rPr lang="en-US" sz="1600" dirty="0"/>
            </a:br>
            <a:r>
              <a:rPr lang="en-US" sz="1600" dirty="0"/>
              <a:t>in your top directory</a:t>
            </a:r>
            <a:br>
              <a:rPr lang="en-US" sz="1600" dirty="0"/>
            </a:br>
            <a:endParaRPr lang="en-US" sz="16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4CE5F-5C71-5B4C-84F8-0895A464F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482" y="2689518"/>
            <a:ext cx="8579005" cy="4168482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962B2A69-B054-D944-9B7D-5467FA91E963}"/>
              </a:ext>
            </a:extLst>
          </p:cNvPr>
          <p:cNvSpPr/>
          <p:nvPr/>
        </p:nvSpPr>
        <p:spPr>
          <a:xfrm>
            <a:off x="6029539" y="3503958"/>
            <a:ext cx="2222364" cy="1037677"/>
          </a:xfrm>
          <a:prstGeom prst="wedgeRoundRectCallout">
            <a:avLst>
              <a:gd name="adj1" fmla="val -106771"/>
              <a:gd name="adj2" fmla="val -97597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File Browser</a:t>
            </a:r>
            <a:br>
              <a:rPr lang="en-US" sz="1400" dirty="0">
                <a:solidFill>
                  <a:schemeClr val="tx1"/>
                </a:solidFill>
              </a:rPr>
            </a:b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Set to your “top” directory.</a:t>
            </a:r>
          </a:p>
          <a:p>
            <a:pPr>
              <a:lnSpc>
                <a:spcPct val="90000"/>
              </a:lnSpc>
            </a:pPr>
            <a:endParaRPr lang="en-US" sz="105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Locked.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122FF6F-4623-F747-8532-B59E18303A78}"/>
              </a:ext>
            </a:extLst>
          </p:cNvPr>
          <p:cNvSpPr/>
          <p:nvPr/>
        </p:nvSpPr>
        <p:spPr>
          <a:xfrm>
            <a:off x="5657829" y="5207638"/>
            <a:ext cx="2683283" cy="1037677"/>
          </a:xfrm>
          <a:prstGeom prst="wedgeRoundRectCallout">
            <a:avLst>
              <a:gd name="adj1" fmla="val -83853"/>
              <a:gd name="adj2" fmla="val -18141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Edit vs. Run</a:t>
            </a:r>
            <a:br>
              <a:rPr lang="en-US" sz="1400" dirty="0">
                <a:solidFill>
                  <a:schemeClr val="tx1"/>
                </a:solidFill>
              </a:rPr>
            </a:b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a) Double-click to run.</a:t>
            </a:r>
          </a:p>
          <a:p>
            <a:pPr>
              <a:lnSpc>
                <a:spcPct val="90000"/>
              </a:lnSpc>
            </a:pPr>
            <a:endParaRPr lang="en-US" sz="105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b) Right-click, Open With.., Editor</a:t>
            </a:r>
          </a:p>
        </p:txBody>
      </p:sp>
    </p:spTree>
    <p:extLst>
      <p:ext uri="{BB962C8B-B14F-4D97-AF65-F5344CB8AC3E}">
        <p14:creationId xmlns:p14="http://schemas.microsoft.com/office/powerpoint/2010/main" val="1369207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Keep It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985838"/>
            <a:ext cx="11667745" cy="54006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Add a Widget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Label’s Text or Widget’s PV 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Done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At Runtime, widget will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sz="1800" dirty="0"/>
              <a:t>Show PV’s value, formatted, with units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800" dirty="0"/>
              <a:t> Indicate alarm, disconnect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800" dirty="0"/>
              <a:t> Show tool-tip with PV name and value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800" dirty="0"/>
              <a:t>Combo options read from </a:t>
            </a:r>
            <a:r>
              <a:rPr lang="en-US" sz="1800" dirty="0" err="1"/>
              <a:t>Enum</a:t>
            </a:r>
            <a:r>
              <a:rPr lang="en-US" sz="1800" dirty="0"/>
              <a:t> PV, slider range from numeric PV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800" dirty="0"/>
              <a:t>Disabled when ‘control’ widget has no PV write access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17F27E-5CF1-F445-BE81-15DD68BFC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" t="43867"/>
          <a:stretch/>
        </p:blipFill>
        <p:spPr>
          <a:xfrm>
            <a:off x="6045200" y="2417234"/>
            <a:ext cx="4747682" cy="1268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821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 the First Display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5129785" cy="5400675"/>
          </a:xfrm>
        </p:spPr>
        <p:txBody>
          <a:bodyPr/>
          <a:lstStyle/>
          <a:p>
            <a:r>
              <a:rPr lang="en-US" sz="2000" dirty="0"/>
              <a:t>Drag a “Text Update” from the palette</a:t>
            </a:r>
          </a:p>
          <a:p>
            <a:pPr lvl="1"/>
            <a:r>
              <a:rPr lang="en-US" sz="1800" dirty="0"/>
              <a:t>Enter PV name “sim://ramp(1, 10, 1)”.</a:t>
            </a:r>
            <a:br>
              <a:rPr lang="en-US" sz="1800" dirty="0"/>
            </a:br>
            <a:r>
              <a:rPr lang="en-US" sz="1800" dirty="0"/>
              <a:t>Note PV name auto-completion popup.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Add “Boolean Button”</a:t>
            </a:r>
          </a:p>
          <a:p>
            <a:pPr lvl="1"/>
            <a:r>
              <a:rPr lang="en-US" sz="1800" dirty="0"/>
              <a:t>PV name “</a:t>
            </a:r>
            <a:r>
              <a:rPr lang="en-US" sz="1800" dirty="0" err="1"/>
              <a:t>loc</a:t>
            </a:r>
            <a:r>
              <a:rPr lang="en-US" sz="1800" dirty="0"/>
              <a:t>://test”</a:t>
            </a:r>
          </a:p>
          <a:p>
            <a:r>
              <a:rPr lang="en-US" sz="2000" dirty="0"/>
              <a:t>Add “LED”</a:t>
            </a:r>
          </a:p>
          <a:p>
            <a:pPr lvl="1"/>
            <a:r>
              <a:rPr lang="en-US" sz="1800" dirty="0"/>
              <a:t>PV name “</a:t>
            </a:r>
            <a:r>
              <a:rPr lang="en-US" sz="1800" dirty="0" err="1"/>
              <a:t>loc</a:t>
            </a:r>
            <a:r>
              <a:rPr lang="en-US" sz="1800" dirty="0"/>
              <a:t>://test”.</a:t>
            </a:r>
            <a:br>
              <a:rPr lang="en-US" sz="1800" dirty="0"/>
            </a:br>
            <a:r>
              <a:rPr lang="en-US" sz="1800" dirty="0"/>
              <a:t>Note name in PV History.</a:t>
            </a:r>
          </a:p>
          <a:p>
            <a:r>
              <a:rPr lang="en-US" sz="2000" dirty="0"/>
              <a:t>Execute the display</a:t>
            </a:r>
          </a:p>
          <a:p>
            <a:pPr lvl="1"/>
            <a:r>
              <a:rPr lang="en-US" sz="1600" dirty="0"/>
              <a:t>Toolbar Button or Context Menu</a:t>
            </a:r>
          </a:p>
          <a:p>
            <a:pPr lvl="1"/>
            <a:endParaRPr lang="en-US" sz="1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8413B0-B80D-6A47-8990-953AD09855A2}"/>
              </a:ext>
            </a:extLst>
          </p:cNvPr>
          <p:cNvGrpSpPr/>
          <p:nvPr/>
        </p:nvGrpSpPr>
        <p:grpSpPr>
          <a:xfrm>
            <a:off x="5988204" y="463891"/>
            <a:ext cx="6094587" cy="6112193"/>
            <a:chOff x="8168226" y="2804856"/>
            <a:chExt cx="3691541" cy="3581657"/>
          </a:xfrm>
        </p:grpSpPr>
        <p:pic>
          <p:nvPicPr>
            <p:cNvPr id="4" name="Picture 3" descr="css_first_disp_ramp.png">
              <a:extLst>
                <a:ext uri="{FF2B5EF4-FFF2-40B4-BE49-F238E27FC236}">
                  <a16:creationId xmlns:a16="http://schemas.microsoft.com/office/drawing/2014/main" id="{D334C9C3-50B6-324C-BCA2-D4F829908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1" t="6936"/>
            <a:stretch/>
          </p:blipFill>
          <p:spPr>
            <a:xfrm>
              <a:off x="8168226" y="2804856"/>
              <a:ext cx="3625849" cy="1058258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DFA00EA-792D-6B4F-8083-0AEFB9F5C3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18567" y="3512796"/>
              <a:ext cx="262769" cy="729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F099399-190A-3E48-81A9-A3AC53B034C4}"/>
                </a:ext>
              </a:extLst>
            </p:cNvPr>
            <p:cNvSpPr/>
            <p:nvPr/>
          </p:nvSpPr>
          <p:spPr>
            <a:xfrm>
              <a:off x="10852053" y="3325196"/>
              <a:ext cx="754069" cy="224090"/>
            </a:xfrm>
            <a:prstGeom prst="ellipse">
              <a:avLst/>
            </a:prstGeom>
            <a:noFill/>
            <a:ln w="63500" cmpd="tri">
              <a:solidFill>
                <a:srgbClr val="FF0000">
                  <a:alpha val="49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css_first_disp_bool.png">
              <a:extLst>
                <a:ext uri="{FF2B5EF4-FFF2-40B4-BE49-F238E27FC236}">
                  <a16:creationId xmlns:a16="http://schemas.microsoft.com/office/drawing/2014/main" id="{01C90E51-DF24-7F4E-AFED-A036732AB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422" y="4040509"/>
              <a:ext cx="3567456" cy="1103041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AAEEFB2-E900-C445-A212-2B6212AF6E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21490" y="4832928"/>
              <a:ext cx="480863" cy="5925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E5E4905-986A-1C4B-9091-7703F6608B42}"/>
                </a:ext>
              </a:extLst>
            </p:cNvPr>
            <p:cNvSpPr/>
            <p:nvPr/>
          </p:nvSpPr>
          <p:spPr>
            <a:xfrm>
              <a:off x="10865770" y="4563754"/>
              <a:ext cx="506780" cy="218086"/>
            </a:xfrm>
            <a:prstGeom prst="ellipse">
              <a:avLst/>
            </a:prstGeom>
            <a:noFill/>
            <a:ln w="63500" cmpd="tri">
              <a:solidFill>
                <a:srgbClr val="FF0000">
                  <a:alpha val="49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css_first_disp_led.png">
              <a:extLst>
                <a:ext uri="{FF2B5EF4-FFF2-40B4-BE49-F238E27FC236}">
                  <a16:creationId xmlns:a16="http://schemas.microsoft.com/office/drawing/2014/main" id="{B5E60F34-D8B0-EA4F-8FD7-24B792865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728" y="5322781"/>
              <a:ext cx="3687039" cy="1063732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3A15D5B-DFA6-FB41-BAC0-127DE1AA1B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03969" y="6191283"/>
              <a:ext cx="333999" cy="3476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95AE5D-857A-D043-8A06-3704867DC1AE}"/>
                </a:ext>
              </a:extLst>
            </p:cNvPr>
            <p:cNvSpPr/>
            <p:nvPr/>
          </p:nvSpPr>
          <p:spPr>
            <a:xfrm>
              <a:off x="10923281" y="5854694"/>
              <a:ext cx="506780" cy="218086"/>
            </a:xfrm>
            <a:prstGeom prst="ellipse">
              <a:avLst/>
            </a:prstGeom>
            <a:noFill/>
            <a:ln w="63500" cmpd="tri">
              <a:solidFill>
                <a:srgbClr val="FF0000">
                  <a:alpha val="49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52B8DD7-2BE4-7249-895D-039818D097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09"/>
          <a:stretch/>
        </p:blipFill>
        <p:spPr>
          <a:xfrm>
            <a:off x="2615278" y="2303764"/>
            <a:ext cx="2436141" cy="10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1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1430000" cy="5400675"/>
          </a:xfrm>
        </p:spPr>
        <p:txBody>
          <a:bodyPr/>
          <a:lstStyle/>
          <a:p>
            <a:r>
              <a:rPr lang="en-US" dirty="0">
                <a:latin typeface="Courier New" charset="0"/>
                <a:cs typeface="Courier New" charset="0"/>
              </a:rPr>
              <a:t>ca://</a:t>
            </a:r>
            <a:r>
              <a:rPr lang="en-US" dirty="0" err="1">
                <a:latin typeface="Courier New" charset="0"/>
                <a:cs typeface="Courier New" charset="0"/>
              </a:rPr>
              <a:t>some_pv_name</a:t>
            </a:r>
            <a:endParaRPr lang="en-US" dirty="0">
              <a:latin typeface="Courier New" charset="0"/>
              <a:cs typeface="Courier New" charset="0"/>
            </a:endParaRPr>
          </a:p>
          <a:p>
            <a:pPr lvl="1"/>
            <a:r>
              <a:rPr lang="en-US" dirty="0">
                <a:cs typeface="Arial" charset="0"/>
              </a:rPr>
              <a:t>EPICS Channel Access PV</a:t>
            </a:r>
          </a:p>
          <a:p>
            <a:r>
              <a:rPr lang="en-US" dirty="0" err="1">
                <a:latin typeface="Courier New" charset="0"/>
                <a:cs typeface="Courier New" charset="0"/>
              </a:rPr>
              <a:t>some_pv_name</a:t>
            </a:r>
            <a:endParaRPr lang="en-US" dirty="0">
              <a:latin typeface="Courier New" charset="0"/>
              <a:cs typeface="Courier New" charset="0"/>
            </a:endParaRPr>
          </a:p>
          <a:p>
            <a:pPr lvl="1"/>
            <a:r>
              <a:rPr lang="en-US" dirty="0">
                <a:cs typeface="Arial" charset="0"/>
              </a:rPr>
              <a:t>Typically same, since “</a:t>
            </a:r>
            <a:r>
              <a:rPr lang="en-US" altLang="ja-JP" dirty="0">
                <a:cs typeface="Arial" charset="0"/>
              </a:rPr>
              <a:t>ca://</a:t>
            </a:r>
            <a:r>
              <a:rPr lang="en-US" dirty="0">
                <a:cs typeface="Arial" charset="0"/>
              </a:rPr>
              <a:t>”</a:t>
            </a:r>
            <a:r>
              <a:rPr lang="en-US" altLang="ja-JP" dirty="0">
                <a:cs typeface="Arial" charset="0"/>
              </a:rPr>
              <a:t> is </a:t>
            </a:r>
            <a:r>
              <a:rPr lang="en-US" altLang="ja-JP">
                <a:cs typeface="Arial" charset="0"/>
              </a:rPr>
              <a:t>the default</a:t>
            </a:r>
            <a:endParaRPr lang="en-US" altLang="ja-JP" dirty="0">
              <a:cs typeface="Arial" charset="0"/>
            </a:endParaRPr>
          </a:p>
          <a:p>
            <a:pPr lvl="1"/>
            <a:r>
              <a:rPr lang="en-US" altLang="ja-JP" dirty="0">
                <a:cs typeface="Arial" charset="0"/>
              </a:rPr>
              <a:t>Eventually, “</a:t>
            </a:r>
            <a:r>
              <a:rPr lang="en-US" altLang="ja-JP" dirty="0" err="1">
                <a:cs typeface="Arial" charset="0"/>
              </a:rPr>
              <a:t>pva</a:t>
            </a:r>
            <a:r>
              <a:rPr lang="en-US" altLang="ja-JP" dirty="0">
                <a:cs typeface="Arial" charset="0"/>
              </a:rPr>
              <a:t>://” may become the default</a:t>
            </a:r>
          </a:p>
          <a:p>
            <a:r>
              <a:rPr lang="en-US" dirty="0">
                <a:latin typeface="Courier New" charset="0"/>
                <a:cs typeface="Courier New" charset="0"/>
              </a:rPr>
              <a:t>sim://sine</a:t>
            </a:r>
          </a:p>
          <a:p>
            <a:pPr lvl="1"/>
            <a:r>
              <a:rPr lang="en-US" dirty="0">
                <a:cs typeface="Arial" charset="0"/>
              </a:rPr>
              <a:t>Simulated PV. See auto-completion hints</a:t>
            </a:r>
          </a:p>
          <a:p>
            <a:r>
              <a:rPr lang="en-US" dirty="0" err="1">
                <a:latin typeface="Courier New" charset="0"/>
                <a:cs typeface="Courier New" charset="0"/>
              </a:rPr>
              <a:t>loc</a:t>
            </a:r>
            <a:r>
              <a:rPr lang="en-US" dirty="0">
                <a:latin typeface="Courier New" charset="0"/>
                <a:cs typeface="Courier New" charset="0"/>
              </a:rPr>
              <a:t>://x(4)</a:t>
            </a:r>
          </a:p>
          <a:p>
            <a:pPr lvl="1"/>
            <a:r>
              <a:rPr lang="en-US" dirty="0">
                <a:cs typeface="Arial" charset="0"/>
              </a:rPr>
              <a:t>Local PV. See auto-completion hints</a:t>
            </a:r>
          </a:p>
          <a:p>
            <a:r>
              <a:rPr lang="en-US" dirty="0" err="1">
                <a:latin typeface="Courier New" charset="0"/>
                <a:cs typeface="Courier New" charset="0"/>
              </a:rPr>
              <a:t>pva</a:t>
            </a:r>
            <a:r>
              <a:rPr lang="en-US" dirty="0">
                <a:latin typeface="Courier New" charset="0"/>
                <a:cs typeface="Courier New" charset="0"/>
              </a:rPr>
              <a:t>://x</a:t>
            </a:r>
          </a:p>
          <a:p>
            <a:pPr lvl="1"/>
            <a:r>
              <a:rPr lang="en-US" dirty="0">
                <a:cs typeface="Arial" charset="0"/>
              </a:rPr>
              <a:t>EPICS PV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85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 Palette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9"/>
            <a:ext cx="7884415" cy="5197792"/>
          </a:xfrm>
        </p:spPr>
        <p:txBody>
          <a:bodyPr/>
          <a:lstStyle/>
          <a:p>
            <a:r>
              <a:rPr lang="en-US" dirty="0"/>
              <a:t>Shows all available widgets</a:t>
            </a:r>
          </a:p>
          <a:p>
            <a:pPr lvl="1"/>
            <a:r>
              <a:rPr lang="en-US" dirty="0"/>
              <a:t>Enter name for ”Search”</a:t>
            </a:r>
          </a:p>
          <a:p>
            <a:pPr lvl="1"/>
            <a:r>
              <a:rPr lang="en-US" dirty="0"/>
              <a:t>Hover mouse for description</a:t>
            </a:r>
          </a:p>
          <a:p>
            <a:pPr lvl="1"/>
            <a:r>
              <a:rPr lang="en-US" dirty="0"/>
              <a:t>Drag    </a:t>
            </a:r>
            <a:r>
              <a:rPr lang="en-US" i="1" dirty="0"/>
              <a:t>-or-</a:t>
            </a:r>
            <a:r>
              <a:rPr lang="en-US" dirty="0"/>
              <a:t>   Select &amp; </a:t>
            </a:r>
            <a:r>
              <a:rPr lang="en-US" dirty="0" err="1"/>
              <a:t>Rubberband</a:t>
            </a:r>
            <a:endParaRPr lang="en-US" dirty="0"/>
          </a:p>
          <a:p>
            <a:r>
              <a:rPr lang="en-US" dirty="0"/>
              <a:t>Categories</a:t>
            </a:r>
          </a:p>
          <a:p>
            <a:pPr lvl="1"/>
            <a:r>
              <a:rPr lang="en-US" dirty="0"/>
              <a:t>Graphics show static label, picture, ..</a:t>
            </a:r>
          </a:p>
          <a:p>
            <a:pPr lvl="1"/>
            <a:r>
              <a:rPr lang="en-US" dirty="0"/>
              <a:t>Monitors update based on reading a PV</a:t>
            </a:r>
          </a:p>
          <a:p>
            <a:pPr lvl="1"/>
            <a:r>
              <a:rPr lang="en-US" dirty="0"/>
              <a:t>Controls read a PV and can write to the PV</a:t>
            </a:r>
          </a:p>
          <a:p>
            <a:pPr lvl="1"/>
            <a:r>
              <a:rPr lang="en-US" dirty="0"/>
              <a:t>Plots tend to read from one or more (waveform) PVs</a:t>
            </a:r>
          </a:p>
          <a:p>
            <a:pPr lvl="1"/>
            <a:r>
              <a:rPr lang="en-US" dirty="0"/>
              <a:t>Structures group widgets, embed sub-displays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39C01-B1A4-EB42-B901-9E9CA20E5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166" y="0"/>
            <a:ext cx="3582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76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Widgets via Drag/Drop from other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6695695" cy="54006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Email with list of PVs?</a:t>
            </a:r>
          </a:p>
          <a:p>
            <a:pPr lvl="1"/>
            <a:r>
              <a:rPr lang="en-US" dirty="0"/>
              <a:t>Drag that text into</a:t>
            </a:r>
            <a:br>
              <a:rPr lang="en-US" dirty="0"/>
            </a:br>
            <a:r>
              <a:rPr lang="en-US" dirty="0"/>
              <a:t>Display Editor</a:t>
            </a:r>
          </a:p>
          <a:p>
            <a:pPr lvl="1"/>
            <a:r>
              <a:rPr lang="en-US" dirty="0"/>
              <a:t>Select widget type</a:t>
            </a:r>
          </a:p>
          <a:p>
            <a:pPr lvl="1"/>
            <a:endParaRPr lang="en-US" dirty="0"/>
          </a:p>
          <a:p>
            <a:pPr marL="398463" lvl="1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Supported:</a:t>
            </a:r>
          </a:p>
          <a:p>
            <a:pPr marL="398463" lvl="1" indent="0">
              <a:buNone/>
            </a:pPr>
            <a:r>
              <a:rPr lang="en-US" dirty="0"/>
              <a:t>Text            </a:t>
            </a:r>
            <a:r>
              <a:rPr lang="en-US" dirty="0">
                <a:sym typeface="Wingdings" pitchFamily="2" charset="2"/>
              </a:rPr>
              <a:t> Label</a:t>
            </a:r>
          </a:p>
          <a:p>
            <a:pPr marL="398463" lvl="1" indent="0">
              <a:buNone/>
            </a:pPr>
            <a:r>
              <a:rPr lang="en-US" dirty="0">
                <a:sym typeface="Wingdings" pitchFamily="2" charset="2"/>
              </a:rPr>
              <a:t>Text 	   PV Widget</a:t>
            </a:r>
          </a:p>
          <a:p>
            <a:pPr marL="398463" lvl="1" indent="0">
              <a:buNone/>
            </a:pPr>
            <a:r>
              <a:rPr lang="en-US" dirty="0">
                <a:sym typeface="Wingdings" pitchFamily="2" charset="2"/>
              </a:rPr>
              <a:t>Image File  Picture Widget</a:t>
            </a:r>
          </a:p>
          <a:p>
            <a:pPr marL="398463" lvl="1" indent="0">
              <a:buNone/>
            </a:pPr>
            <a:r>
              <a:rPr lang="en-US" dirty="0">
                <a:sym typeface="Wingdings" pitchFamily="2" charset="2"/>
              </a:rPr>
              <a:t>*.bob File    Embedded Display Widget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B02D1A-D4CD-2E48-97FE-2F61E63A2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751" y="985838"/>
            <a:ext cx="6513354" cy="3851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9CD10C-68BC-AB4B-9E99-B667A95CA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570" y="3019381"/>
            <a:ext cx="3059430" cy="1391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21E03950-2B98-9B4F-8B65-9157885061C9}"/>
              </a:ext>
            </a:extLst>
          </p:cNvPr>
          <p:cNvSpPr/>
          <p:nvPr/>
        </p:nvSpPr>
        <p:spPr>
          <a:xfrm rot="20943461">
            <a:off x="5424842" y="3885869"/>
            <a:ext cx="2987637" cy="10549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22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Manipulating Widgets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60F1BC2A-FAA3-8943-B2A5-64A80A82064E}"/>
              </a:ext>
            </a:extLst>
          </p:cNvPr>
          <p:cNvSpPr/>
          <p:nvPr/>
        </p:nvSpPr>
        <p:spPr>
          <a:xfrm>
            <a:off x="429767" y="2475258"/>
            <a:ext cx="2222364" cy="1388082"/>
          </a:xfrm>
          <a:prstGeom prst="wedgeRoundRectCallout">
            <a:avLst>
              <a:gd name="adj1" fmla="val 94841"/>
              <a:gd name="adj2" fmla="val 52207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Widget List</a:t>
            </a:r>
            <a:br>
              <a:rPr lang="en-US" sz="1400" dirty="0">
                <a:solidFill>
                  <a:schemeClr val="tx1"/>
                </a:solidFill>
              </a:rPr>
            </a:b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Select widgets</a:t>
            </a:r>
          </a:p>
          <a:p>
            <a:pPr>
              <a:lnSpc>
                <a:spcPct val="90000"/>
              </a:lnSpc>
            </a:pPr>
            <a:endParaRPr lang="en-US" sz="105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Rename Widgets</a:t>
            </a:r>
            <a:br>
              <a:rPr lang="en-US" sz="1050" dirty="0">
                <a:solidFill>
                  <a:schemeClr val="tx1"/>
                </a:solidFill>
              </a:rPr>
            </a:br>
            <a:endParaRPr lang="en-US" sz="105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View/change their order.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2A70B0-B088-C34B-B033-26457B474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110" y="2303808"/>
            <a:ext cx="6946900" cy="3619500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93291C70-3523-084E-BC38-24A2A0B3E3AF}"/>
              </a:ext>
            </a:extLst>
          </p:cNvPr>
          <p:cNvSpPr/>
          <p:nvPr/>
        </p:nvSpPr>
        <p:spPr>
          <a:xfrm>
            <a:off x="9113588" y="5633748"/>
            <a:ext cx="2967922" cy="1037677"/>
          </a:xfrm>
          <a:prstGeom prst="wedgeRoundRectCallout">
            <a:avLst>
              <a:gd name="adj1" fmla="val -78152"/>
              <a:gd name="adj2" fmla="val -7666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Selected Widgets Tracker</a:t>
            </a:r>
            <a:br>
              <a:rPr lang="en-US" sz="1400" dirty="0">
                <a:solidFill>
                  <a:schemeClr val="tx1"/>
                </a:solidFill>
              </a:rPr>
            </a:b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Move or resize selected widgets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2F6CC56F-6C68-1B4D-9713-EE0FA57D2F23}"/>
              </a:ext>
            </a:extLst>
          </p:cNvPr>
          <p:cNvSpPr/>
          <p:nvPr/>
        </p:nvSpPr>
        <p:spPr>
          <a:xfrm>
            <a:off x="2985770" y="813816"/>
            <a:ext cx="1558661" cy="433130"/>
          </a:xfrm>
          <a:prstGeom prst="wedgeRoundRectCallout">
            <a:avLst>
              <a:gd name="adj1" fmla="val 146907"/>
              <a:gd name="adj2" fmla="val 33457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Snap to Grid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A27C6E6E-BF97-0D48-B55C-FD6B384352E8}"/>
              </a:ext>
            </a:extLst>
          </p:cNvPr>
          <p:cNvSpPr/>
          <p:nvPr/>
        </p:nvSpPr>
        <p:spPr>
          <a:xfrm>
            <a:off x="4681220" y="813816"/>
            <a:ext cx="2005330" cy="433130"/>
          </a:xfrm>
          <a:prstGeom prst="wedgeRoundRectCallout">
            <a:avLst>
              <a:gd name="adj1" fmla="val 43963"/>
              <a:gd name="adj2" fmla="val 305544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.. Other Widgets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358742C9-26A5-4D4C-B1C6-86A1B1FE33EA}"/>
              </a:ext>
            </a:extLst>
          </p:cNvPr>
          <p:cNvSpPr/>
          <p:nvPr/>
        </p:nvSpPr>
        <p:spPr>
          <a:xfrm>
            <a:off x="5683885" y="251219"/>
            <a:ext cx="2005330" cy="433130"/>
          </a:xfrm>
          <a:prstGeom prst="wedgeRoundRectCallout">
            <a:avLst>
              <a:gd name="adj1" fmla="val 20024"/>
              <a:gd name="adj2" fmla="val 432213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Show Coordinates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06DFAB32-C91D-8D45-9B3D-FEFA7E367605}"/>
              </a:ext>
            </a:extLst>
          </p:cNvPr>
          <p:cNvSpPr/>
          <p:nvPr/>
        </p:nvSpPr>
        <p:spPr>
          <a:xfrm>
            <a:off x="7429436" y="746379"/>
            <a:ext cx="1474534" cy="568004"/>
          </a:xfrm>
          <a:prstGeom prst="wedgeRoundRectCallout">
            <a:avLst>
              <a:gd name="adj1" fmla="val -20284"/>
              <a:gd name="adj2" fmla="val 243056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Order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Front/Back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B9977790-E695-8642-8D7F-1735393728E0}"/>
              </a:ext>
            </a:extLst>
          </p:cNvPr>
          <p:cNvSpPr/>
          <p:nvPr/>
        </p:nvSpPr>
        <p:spPr>
          <a:xfrm>
            <a:off x="9326816" y="1027545"/>
            <a:ext cx="834454" cy="368949"/>
          </a:xfrm>
          <a:prstGeom prst="wedgeRoundRectCallout">
            <a:avLst>
              <a:gd name="adj1" fmla="val -120786"/>
              <a:gd name="adj2" fmla="val 33641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Align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82ABDAD7-B6F8-D64D-8237-BAA8B3AFAB9A}"/>
              </a:ext>
            </a:extLst>
          </p:cNvPr>
          <p:cNvSpPr/>
          <p:nvPr/>
        </p:nvSpPr>
        <p:spPr>
          <a:xfrm>
            <a:off x="10635549" y="860228"/>
            <a:ext cx="899574" cy="407743"/>
          </a:xfrm>
          <a:prstGeom prst="wedgeRoundRectCallout">
            <a:avLst>
              <a:gd name="adj1" fmla="val -192656"/>
              <a:gd name="adj2" fmla="val 345614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Size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7F87B612-9306-744D-88F6-4CC301E65095}"/>
              </a:ext>
            </a:extLst>
          </p:cNvPr>
          <p:cNvSpPr/>
          <p:nvPr/>
        </p:nvSpPr>
        <p:spPr>
          <a:xfrm>
            <a:off x="10654699" y="2697206"/>
            <a:ext cx="1250788" cy="472093"/>
          </a:xfrm>
          <a:prstGeom prst="wedgeRoundRectCallout">
            <a:avLst>
              <a:gd name="adj1" fmla="val -86880"/>
              <a:gd name="adj2" fmla="val -6546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Distribute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87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5849875" cy="54006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Click on display background to select </a:t>
            </a:r>
            <a:r>
              <a:rPr lang="en-US" sz="2400" u="sng" dirty="0"/>
              <a:t>no widget</a:t>
            </a:r>
            <a:r>
              <a:rPr lang="en-US" sz="2400" dirty="0"/>
              <a:t> for editing overall display properties</a:t>
            </a:r>
          </a:p>
          <a:p>
            <a:r>
              <a:rPr lang="en-US" dirty="0"/>
              <a:t>Name</a:t>
            </a:r>
          </a:p>
          <a:p>
            <a:pPr lvl="1"/>
            <a:r>
              <a:rPr lang="en-US" dirty="0"/>
              <a:t>Shown in Tab</a:t>
            </a:r>
          </a:p>
          <a:p>
            <a:r>
              <a:rPr lang="en-US" dirty="0"/>
              <a:t>Macros</a:t>
            </a:r>
          </a:p>
          <a:p>
            <a:pPr lvl="1"/>
            <a:r>
              <a:rPr lang="en-US" dirty="0"/>
              <a:t>Used by all widgets in this display</a:t>
            </a:r>
          </a:p>
          <a:p>
            <a:r>
              <a:rPr lang="en-US" dirty="0"/>
              <a:t>Grid size</a:t>
            </a:r>
          </a:p>
          <a:p>
            <a:pPr lvl="1"/>
            <a:r>
              <a:rPr lang="en-US" dirty="0"/>
              <a:t>Can aid with placing widgets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E7429-FE5D-3B44-955E-0328F2B38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48" y="0"/>
            <a:ext cx="4483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38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8044435" cy="540067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Select </a:t>
            </a:r>
            <a:r>
              <a:rPr lang="en-US" sz="2400" u="sng" dirty="0"/>
              <a:t>one (or more) widgets</a:t>
            </a:r>
            <a:r>
              <a:rPr lang="en-US" sz="2400" dirty="0"/>
              <a:t> to edit their (common) properties</a:t>
            </a:r>
          </a:p>
          <a:p>
            <a:r>
              <a:rPr lang="en-US" dirty="0"/>
              <a:t>Search</a:t>
            </a:r>
          </a:p>
          <a:p>
            <a:pPr lvl="1"/>
            <a:r>
              <a:rPr lang="en-US" dirty="0"/>
              <a:t>To find desired property</a:t>
            </a:r>
          </a:p>
          <a:p>
            <a:r>
              <a:rPr lang="en-US" dirty="0"/>
              <a:t>PV Name</a:t>
            </a:r>
          </a:p>
          <a:p>
            <a:pPr lvl="1"/>
            <a:r>
              <a:rPr lang="en-US" dirty="0"/>
              <a:t>Most important property for most widgets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Details depend on the widget type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B08201-D3AF-3F4F-91E5-72DBF2394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601" y="0"/>
            <a:ext cx="2787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43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Widget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23010"/>
            <a:ext cx="8044435" cy="51635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Defaults tend to be reasonable:</a:t>
            </a:r>
          </a:p>
          <a:p>
            <a:pPr lvl="1"/>
            <a:r>
              <a:rPr lang="en-US" dirty="0"/>
              <a:t>Format with precision set by PV</a:t>
            </a:r>
          </a:p>
          <a:p>
            <a:pPr lvl="1"/>
            <a:r>
              <a:rPr lang="en-US" dirty="0"/>
              <a:t>Show units provided by PV</a:t>
            </a:r>
          </a:p>
          <a:p>
            <a:pPr lvl="1"/>
            <a:r>
              <a:rPr lang="en-US" dirty="0"/>
              <a:t>Alarm-sensitive Border</a:t>
            </a:r>
          </a:p>
          <a:p>
            <a:pPr lvl="1"/>
            <a:r>
              <a:rPr lang="en-US" dirty="0"/>
              <a:t>Fetch Items (Combo, …) from PV</a:t>
            </a:r>
          </a:p>
          <a:p>
            <a:pPr marL="398463" lvl="1" indent="0">
              <a:buNone/>
            </a:pPr>
            <a:endParaRPr lang="en-US" dirty="0"/>
          </a:p>
          <a:p>
            <a:pPr marL="398463" lvl="1" indent="0">
              <a:buNone/>
            </a:pPr>
            <a:r>
              <a:rPr lang="en-US" dirty="0"/>
              <a:t>Instead of changing them,</a:t>
            </a:r>
            <a:br>
              <a:rPr lang="en-US" dirty="0"/>
            </a:br>
            <a:r>
              <a:rPr lang="en-US" dirty="0"/>
              <a:t>maybe the PV needs to be updated?</a:t>
            </a:r>
          </a:p>
          <a:p>
            <a:pPr marL="398463" lvl="1" indent="0">
              <a:buNone/>
            </a:pPr>
            <a:r>
              <a:rPr lang="en-US" dirty="0"/>
              <a:t>Still, can be adjusted as needed for the display.</a:t>
            </a:r>
          </a:p>
          <a:p>
            <a:pPr marL="398463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B08201-D3AF-3F4F-91E5-72DBF2394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601" y="0"/>
            <a:ext cx="2787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4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Builder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1430000" cy="5400675"/>
          </a:xfrm>
        </p:spPr>
        <p:txBody>
          <a:bodyPr/>
          <a:lstStyle/>
          <a:p>
            <a:r>
              <a:rPr lang="en-US" sz="2000" dirty="0"/>
              <a:t>Operator Interface Editor and Runtime</a:t>
            </a:r>
          </a:p>
          <a:p>
            <a:r>
              <a:rPr lang="en-US" sz="2000" dirty="0"/>
              <a:t>Builds on ideas from EPICS </a:t>
            </a:r>
            <a:r>
              <a:rPr lang="en-US" sz="2000" dirty="0" err="1"/>
              <a:t>edd</a:t>
            </a:r>
            <a:r>
              <a:rPr lang="en-US" sz="2000" dirty="0"/>
              <a:t>/dm, </a:t>
            </a:r>
            <a:r>
              <a:rPr lang="en-US" sz="2000" dirty="0" err="1"/>
              <a:t>medm</a:t>
            </a:r>
            <a:r>
              <a:rPr lang="en-US" sz="2000" dirty="0"/>
              <a:t>, </a:t>
            </a:r>
            <a:r>
              <a:rPr lang="en-US" sz="2000" dirty="0" err="1"/>
              <a:t>edm</a:t>
            </a:r>
            <a:r>
              <a:rPr lang="en-US" sz="2000" dirty="0"/>
              <a:t> (~2000), ..</a:t>
            </a:r>
          </a:p>
          <a:p>
            <a:r>
              <a:rPr lang="en-US" sz="2000" dirty="0"/>
              <a:t>Very compatible with CS-Studio ‘BOY’ from ~2009</a:t>
            </a:r>
          </a:p>
          <a:p>
            <a:r>
              <a:rPr lang="en-US" sz="2000" dirty="0"/>
              <a:t>Started ~2015 in CS-Studio/Eclipse, now in CS-Studio/Phoebus</a:t>
            </a:r>
          </a:p>
          <a:p>
            <a:r>
              <a:rPr lang="en-US" sz="2000" dirty="0"/>
              <a:t>Since 2019 also available as Web Runtime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902AC-EAAE-CC4F-91CB-E52523EBF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9" y="3416545"/>
            <a:ext cx="5791201" cy="3441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02D5F-B2B0-8244-9F6B-B9383D814D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90" t="32882" b="-1"/>
          <a:stretch/>
        </p:blipFill>
        <p:spPr>
          <a:xfrm>
            <a:off x="349680" y="3361785"/>
            <a:ext cx="4824299" cy="346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11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Predefined “Named” Colors and Fonts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BBD741-D91C-3647-ADEC-C9EC7759A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872" y="885357"/>
            <a:ext cx="7887128" cy="3780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E5F2DE-6697-054A-AA95-4D6192894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73" y="2974119"/>
            <a:ext cx="6729573" cy="3821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929BB3-E7BD-7646-94C8-917CBC224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223011"/>
            <a:ext cx="3004062" cy="12736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whenever</a:t>
            </a:r>
            <a:br>
              <a:rPr lang="en-US" dirty="0"/>
            </a:br>
            <a:r>
              <a:rPr lang="en-US" dirty="0"/>
              <a:t>possible!</a:t>
            </a:r>
          </a:p>
        </p:txBody>
      </p:sp>
    </p:spTree>
    <p:extLst>
      <p:ext uri="{BB962C8B-B14F-4D97-AF65-F5344CB8AC3E}">
        <p14:creationId xmlns:p14="http://schemas.microsoft.com/office/powerpoint/2010/main" val="1251670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/>
              <a:t>Configuring Named </a:t>
            </a:r>
            <a:r>
              <a:rPr lang="en-US" dirty="0"/>
              <a:t>Colors, Fonts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A5A6C-9653-3647-9196-D648CDEA5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991870"/>
            <a:ext cx="3985580" cy="3139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56655F-8BAF-DB47-966A-1FF77F1C9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284" y="2034540"/>
            <a:ext cx="8018716" cy="482346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53B55C-6F72-4A47-A688-C2FC11F99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61" y="4993240"/>
            <a:ext cx="3340848" cy="11609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Ideally set at start of project</a:t>
            </a:r>
          </a:p>
        </p:txBody>
      </p:sp>
    </p:spTree>
    <p:extLst>
      <p:ext uri="{BB962C8B-B14F-4D97-AF65-F5344CB8AC3E}">
        <p14:creationId xmlns:p14="http://schemas.microsoft.com/office/powerpoint/2010/main" val="1243477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1430000" cy="5400675"/>
          </a:xfrm>
        </p:spPr>
        <p:txBody>
          <a:bodyPr/>
          <a:lstStyle/>
          <a:p>
            <a:r>
              <a:rPr lang="en-US" dirty="0"/>
              <a:t>Text Entry, Text Update:</a:t>
            </a:r>
          </a:p>
          <a:p>
            <a:pPr lvl="1"/>
            <a:r>
              <a:rPr lang="en-US" dirty="0"/>
              <a:t>Set Format = String for “long string” waveforms. Default will show array.</a:t>
            </a:r>
          </a:p>
          <a:p>
            <a:endParaRPr lang="en-US" dirty="0"/>
          </a:p>
          <a:p>
            <a:r>
              <a:rPr lang="en-US" dirty="0"/>
              <a:t>LED, Boolean Button, Checkbox</a:t>
            </a:r>
          </a:p>
          <a:p>
            <a:pPr lvl="1"/>
            <a:r>
              <a:rPr lang="en-US" dirty="0"/>
              <a:t>Boolean PV</a:t>
            </a:r>
          </a:p>
          <a:p>
            <a:pPr lvl="1"/>
            <a:r>
              <a:rPr lang="en-US" dirty="0"/>
              <a:t>Numeric PV 0 or not 0 (when ”Bit” set to default of -1)</a:t>
            </a:r>
          </a:p>
          <a:p>
            <a:pPr lvl="1"/>
            <a:r>
              <a:rPr lang="en-US" dirty="0"/>
              <a:t>Bit in a numeric PV (when ”Bit” set to 0, 1, 2, …)</a:t>
            </a:r>
          </a:p>
          <a:p>
            <a:pPr marL="398463" lvl="1" indent="0">
              <a:buNone/>
            </a:pPr>
            <a:endParaRPr lang="en-US" dirty="0"/>
          </a:p>
          <a:p>
            <a:r>
              <a:rPr lang="en-US" dirty="0"/>
              <a:t>Multi-State LED</a:t>
            </a:r>
          </a:p>
          <a:p>
            <a:pPr lvl="1"/>
            <a:r>
              <a:rPr lang="en-US" dirty="0"/>
              <a:t>Enumerated or numeric PVs</a:t>
            </a:r>
          </a:p>
          <a:p>
            <a:pPr lvl="1"/>
            <a:r>
              <a:rPr lang="en-US" dirty="0"/>
              <a:t>Defaults to using state values 0, 1, 2, 3, ..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57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1430000" cy="5400675"/>
          </a:xfrm>
        </p:spPr>
        <p:txBody>
          <a:bodyPr/>
          <a:lstStyle/>
          <a:p>
            <a:r>
              <a:rPr lang="en-US" dirty="0"/>
              <a:t>Combo Box, Radio Button:</a:t>
            </a:r>
          </a:p>
          <a:p>
            <a:pPr lvl="1"/>
            <a:r>
              <a:rPr lang="en-US" dirty="0"/>
              <a:t>Best for enumerated PV: Enter PV name, done</a:t>
            </a:r>
          </a:p>
          <a:p>
            <a:pPr lvl="1"/>
            <a:r>
              <a:rPr lang="en-US" dirty="0"/>
              <a:t>Alternatively, un-check “Items from PV” and enter items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184E2A-BE9A-114D-B8EB-BB86BED9B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579370"/>
            <a:ext cx="3881120" cy="177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20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Button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1430000" cy="54006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Add </a:t>
            </a:r>
            <a:r>
              <a:rPr lang="en-US" dirty="0" err="1"/>
              <a:t>ActionButton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Configure “Actions” property, add “Open Display”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Run: Clicking button opens the “other” display.</a:t>
            </a:r>
          </a:p>
          <a:p>
            <a:pPr marL="0" indent="0" algn="r">
              <a:buNone/>
            </a:pPr>
            <a:r>
              <a:rPr lang="en-US" sz="1800" i="1" dirty="0"/>
              <a:t>In principle, any widget can have ‘Actions’.</a:t>
            </a:r>
            <a:br>
              <a:rPr lang="en-US" sz="1800" i="1" dirty="0"/>
            </a:br>
            <a:r>
              <a:rPr lang="en-US" sz="1800" i="1" dirty="0"/>
              <a:t>They appear in the widget’s runtime context menu.</a:t>
            </a:r>
            <a:br>
              <a:rPr lang="en-US" sz="1800" i="1" dirty="0"/>
            </a:br>
            <a:r>
              <a:rPr lang="en-US" sz="1800" i="1" dirty="0"/>
              <a:t>But it’s not obvious to end users that for example a Label will have actions.</a:t>
            </a:r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511AA-4571-C942-B4BA-06D9317F3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65" y="2101065"/>
            <a:ext cx="5190490" cy="2198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E00888-6FA9-6D43-8D22-6CD470B1D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310" y="2141377"/>
            <a:ext cx="5190490" cy="2158477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931ECF33-1B34-1F4A-9C5B-E1B2181A1DD2}"/>
              </a:ext>
            </a:extLst>
          </p:cNvPr>
          <p:cNvSpPr/>
          <p:nvPr/>
        </p:nvSpPr>
        <p:spPr>
          <a:xfrm>
            <a:off x="3157130" y="2876465"/>
            <a:ext cx="3268180" cy="12073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85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4E2D8-2632-004B-A00E-BDA4F096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A3CD-AA35-0945-A700-085FE90CE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1236518"/>
            <a:ext cx="5315436" cy="4509655"/>
          </a:xfrm>
        </p:spPr>
        <p:txBody>
          <a:bodyPr/>
          <a:lstStyle/>
          <a:p>
            <a:r>
              <a:rPr lang="en-US" sz="2400" dirty="0">
                <a:solidFill>
                  <a:srgbClr val="00B050"/>
                </a:solidFill>
              </a:rPr>
              <a:t>Replace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Suggested default.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Allows back/forward navigation as in web browser</a:t>
            </a:r>
          </a:p>
          <a:p>
            <a:pPr marL="398463" lvl="1" indent="0">
              <a:buNone/>
            </a:pPr>
            <a:br>
              <a:rPr lang="en-US" sz="2000" dirty="0">
                <a:solidFill>
                  <a:srgbClr val="00B050"/>
                </a:solidFill>
              </a:rPr>
            </a:br>
            <a:endParaRPr lang="en-US" sz="2000" dirty="0">
              <a:solidFill>
                <a:srgbClr val="00B050"/>
              </a:solidFill>
            </a:endParaRP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Minimizes number of open screens</a:t>
            </a:r>
          </a:p>
          <a:p>
            <a:r>
              <a:rPr lang="en-US" sz="2400" dirty="0"/>
              <a:t>New Tab</a:t>
            </a:r>
          </a:p>
          <a:p>
            <a:pPr lvl="1"/>
            <a:r>
              <a:rPr lang="en-US" sz="2000" dirty="0"/>
              <a:t>Opens in new tab</a:t>
            </a:r>
          </a:p>
          <a:p>
            <a:pPr lvl="1"/>
            <a:r>
              <a:rPr lang="en-US" sz="2000" dirty="0"/>
              <a:t>Allows specific Pane name</a:t>
            </a:r>
          </a:p>
          <a:p>
            <a:r>
              <a:rPr lang="en-US" sz="2400" dirty="0"/>
              <a:t>New Window</a:t>
            </a:r>
          </a:p>
          <a:p>
            <a:pPr lvl="1"/>
            <a:r>
              <a:rPr lang="en-US" sz="2000" dirty="0"/>
              <a:t>Opens in new window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EDE62-E403-8C45-862A-A299350C7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-93"/>
          <a:stretch/>
        </p:blipFill>
        <p:spPr>
          <a:xfrm>
            <a:off x="5704608" y="0"/>
            <a:ext cx="6487391" cy="27002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BBB108-0370-4941-BA5D-541E7F660C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29"/>
          <a:stretch/>
        </p:blipFill>
        <p:spPr>
          <a:xfrm>
            <a:off x="10024257" y="4616245"/>
            <a:ext cx="2101869" cy="1176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E45246-5981-9441-9CE5-BB8CD4FEC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298" y="2700274"/>
            <a:ext cx="3251200" cy="495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AF4278-6F86-6B4A-9547-DDBEF3CD8DCE}"/>
              </a:ext>
            </a:extLst>
          </p:cNvPr>
          <p:cNvSpPr/>
          <p:nvPr/>
        </p:nvSpPr>
        <p:spPr>
          <a:xfrm>
            <a:off x="5455227" y="-1"/>
            <a:ext cx="6736773" cy="1156487"/>
          </a:xfrm>
          <a:prstGeom prst="rect">
            <a:avLst/>
          </a:prstGeom>
          <a:solidFill>
            <a:srgbClr val="FEFDFF">
              <a:alpha val="63922"/>
            </a:srgb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02D19F-9E59-394F-9705-8BEABF6DFFDC}"/>
              </a:ext>
            </a:extLst>
          </p:cNvPr>
          <p:cNvSpPr/>
          <p:nvPr/>
        </p:nvSpPr>
        <p:spPr>
          <a:xfrm>
            <a:off x="5455227" y="1637562"/>
            <a:ext cx="6736773" cy="1062712"/>
          </a:xfrm>
          <a:prstGeom prst="rect">
            <a:avLst/>
          </a:prstGeom>
          <a:solidFill>
            <a:srgbClr val="FEFDFF">
              <a:alpha val="63922"/>
            </a:srgb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E04FEF-A746-5943-8F4E-E7459237F758}"/>
              </a:ext>
            </a:extLst>
          </p:cNvPr>
          <p:cNvSpPr/>
          <p:nvPr/>
        </p:nvSpPr>
        <p:spPr>
          <a:xfrm>
            <a:off x="5607627" y="696191"/>
            <a:ext cx="2632363" cy="2156483"/>
          </a:xfrm>
          <a:prstGeom prst="rect">
            <a:avLst/>
          </a:prstGeom>
          <a:solidFill>
            <a:srgbClr val="FEFDFF">
              <a:alpha val="63922"/>
            </a:srgb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E4CDAF-F58F-D148-BB08-DD7497671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13" t="43724" b="47803"/>
          <a:stretch/>
        </p:blipFill>
        <p:spPr>
          <a:xfrm>
            <a:off x="10272252" y="1180097"/>
            <a:ext cx="868461" cy="228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39C8F1-20D5-D142-8914-582DD8326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13" t="43724" b="47803"/>
          <a:stretch/>
        </p:blipFill>
        <p:spPr>
          <a:xfrm>
            <a:off x="11044084" y="1190420"/>
            <a:ext cx="868461" cy="22860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691DBB9-A54A-8248-ADDA-D8798F833172}"/>
              </a:ext>
            </a:extLst>
          </p:cNvPr>
          <p:cNvSpPr txBox="1">
            <a:spLocks/>
          </p:cNvSpPr>
          <p:nvPr/>
        </p:nvSpPr>
        <p:spPr bwMode="auto">
          <a:xfrm>
            <a:off x="7781351" y="4248531"/>
            <a:ext cx="3995236" cy="254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With “Replace”, can still use</a:t>
            </a:r>
          </a:p>
          <a:p>
            <a:pPr lvl="1"/>
            <a:r>
              <a:rPr lang="en-US" sz="1600" dirty="0"/>
              <a:t>Context menu</a:t>
            </a: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  <a:p>
            <a:pPr lvl="1"/>
            <a:r>
              <a:rPr lang="en-US" sz="1600" dirty="0"/>
              <a:t>Control (⌘ on Mac) for tab</a:t>
            </a:r>
          </a:p>
          <a:p>
            <a:pPr lvl="1"/>
            <a:r>
              <a:rPr lang="en-US" sz="1600" dirty="0"/>
              <a:t>Shift-Control for window</a:t>
            </a:r>
          </a:p>
        </p:txBody>
      </p:sp>
    </p:spTree>
    <p:extLst>
      <p:ext uri="{BB962C8B-B14F-4D97-AF65-F5344CB8AC3E}">
        <p14:creationId xmlns:p14="http://schemas.microsoft.com/office/powerpoint/2010/main" val="854991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4E2D8-2632-004B-A00E-BDA4F096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Navigation: Tabs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A3CD-AA35-0945-A700-085FE90CE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4084736"/>
            <a:ext cx="5760721" cy="255380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Tabs</a:t>
            </a:r>
          </a:p>
          <a:p>
            <a:pPr marL="0" indent="0">
              <a:buNone/>
            </a:pPr>
            <a:r>
              <a:rPr lang="en-US" sz="2000" dirty="0"/>
              <a:t>Each tab is in-memory, same *.bob</a:t>
            </a:r>
          </a:p>
          <a:p>
            <a:r>
              <a:rPr lang="en-US" sz="2000" dirty="0">
                <a:solidFill>
                  <a:srgbClr val="00B050"/>
                </a:solidFill>
              </a:rPr>
              <a:t>Appears immediately when selected</a:t>
            </a:r>
          </a:p>
          <a:p>
            <a:r>
              <a:rPr lang="en-US" sz="2000" dirty="0">
                <a:solidFill>
                  <a:srgbClr val="FF0000"/>
                </a:solidFill>
              </a:rPr>
              <a:t>Uses CPU and memory when hidden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433C17-DFD1-1F4F-8E64-999AEC0BF748}"/>
              </a:ext>
            </a:extLst>
          </p:cNvPr>
          <p:cNvSpPr/>
          <p:nvPr/>
        </p:nvSpPr>
        <p:spPr>
          <a:xfrm>
            <a:off x="5455227" y="-1"/>
            <a:ext cx="6736773" cy="1156487"/>
          </a:xfrm>
          <a:prstGeom prst="rect">
            <a:avLst/>
          </a:prstGeom>
          <a:solidFill>
            <a:srgbClr val="FEFDFF">
              <a:alpha val="63922"/>
            </a:srgbClr>
          </a:solidFill>
          <a:ln w="38100">
            <a:noFill/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DEA583-264F-4240-A426-48C8857D2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813816"/>
            <a:ext cx="5573895" cy="24571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B1E4D7A-97D6-0643-A786-8874C3D4C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954" y="813816"/>
            <a:ext cx="5745988" cy="304986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B0AFB15-F4D1-1D4B-9255-590FD233A79F}"/>
              </a:ext>
            </a:extLst>
          </p:cNvPr>
          <p:cNvSpPr txBox="1">
            <a:spLocks/>
          </p:cNvSpPr>
          <p:nvPr/>
        </p:nvSpPr>
        <p:spPr bwMode="auto">
          <a:xfrm>
            <a:off x="6320221" y="4084736"/>
            <a:ext cx="5760721" cy="255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2400" dirty="0"/>
              <a:t>Navigation Tabs</a:t>
            </a:r>
          </a:p>
          <a:p>
            <a:pPr marL="0" indent="0">
              <a:buNone/>
            </a:pPr>
            <a:r>
              <a:rPr lang="en-US" sz="2000" dirty="0"/>
              <a:t>Tab is loaded from separate *.bob</a:t>
            </a:r>
            <a:br>
              <a:rPr lang="en-US" sz="2000" dirty="0"/>
            </a:br>
            <a:r>
              <a:rPr lang="en-US" sz="2000" dirty="0"/>
              <a:t>when selected</a:t>
            </a:r>
          </a:p>
          <a:p>
            <a:r>
              <a:rPr lang="en-US" sz="2000" dirty="0">
                <a:solidFill>
                  <a:srgbClr val="FF0000"/>
                </a:solidFill>
              </a:rPr>
              <a:t>May need a little time to load</a:t>
            </a:r>
          </a:p>
          <a:p>
            <a:r>
              <a:rPr lang="en-US" sz="2000" dirty="0">
                <a:solidFill>
                  <a:srgbClr val="00B050"/>
                </a:solidFill>
              </a:rPr>
              <a:t>No CPU and memory when hidden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89468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6123433" cy="539496"/>
          </a:xfrm>
        </p:spPr>
        <p:txBody>
          <a:bodyPr/>
          <a:lstStyle/>
          <a:p>
            <a:r>
              <a:rPr lang="en-US" dirty="0"/>
              <a:t>Macros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0890505" cy="5414962"/>
          </a:xfrm>
        </p:spPr>
        <p:txBody>
          <a:bodyPr/>
          <a:lstStyle/>
          <a:p>
            <a:r>
              <a:rPr lang="en-US" dirty="0"/>
              <a:t>Macros are passed into displays from</a:t>
            </a:r>
          </a:p>
          <a:p>
            <a:pPr marL="855663" lvl="1" indent="-457200">
              <a:buFont typeface="+mj-lt"/>
              <a:buAutoNum type="arabicPeriod"/>
            </a:pPr>
            <a:r>
              <a:rPr lang="en-US" dirty="0"/>
              <a:t>Enclosing Group or Tab Widget</a:t>
            </a:r>
          </a:p>
          <a:p>
            <a:pPr marL="855663" lvl="1" indent="-457200">
              <a:buFont typeface="+mj-lt"/>
              <a:buAutoNum type="arabicPeriod"/>
            </a:pPr>
            <a:r>
              <a:rPr lang="en-US" dirty="0"/>
              <a:t>Display</a:t>
            </a:r>
          </a:p>
          <a:p>
            <a:pPr marL="855663" lvl="1" indent="-457200">
              <a:buFont typeface="+mj-lt"/>
              <a:buAutoNum type="arabicPeriod"/>
            </a:pPr>
            <a:r>
              <a:rPr lang="en-US" dirty="0"/>
              <a:t>Embedded widget container or Action that loaded the display</a:t>
            </a:r>
          </a:p>
          <a:p>
            <a:pPr marL="855663" lvl="1" indent="-457200">
              <a:buFont typeface="+mj-lt"/>
              <a:buAutoNum type="arabicPeriod"/>
            </a:pPr>
            <a:r>
              <a:rPr lang="en-US" dirty="0"/>
              <a:t>Phoebus preferences</a:t>
            </a:r>
          </a:p>
          <a:p>
            <a:pPr marL="855663" lvl="1" indent="-457200">
              <a:buFont typeface="+mj-lt"/>
              <a:buAutoNum type="arabicPeriod"/>
            </a:pPr>
            <a:r>
              <a:rPr lang="en-US" dirty="0"/>
              <a:t>Environment Variables</a:t>
            </a:r>
          </a:p>
          <a:p>
            <a:r>
              <a:rPr lang="en-US" dirty="0"/>
              <a:t>To use: $(</a:t>
            </a:r>
            <a:r>
              <a:rPr lang="en-US" dirty="0" err="1"/>
              <a:t>NameOfMacro</a:t>
            </a:r>
            <a:r>
              <a:rPr lang="en-US" dirty="0"/>
              <a:t>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Examples:</a:t>
            </a:r>
          </a:p>
          <a:p>
            <a:pPr marL="398463" lvl="1" indent="0">
              <a:buNone/>
            </a:pPr>
            <a:r>
              <a:rPr lang="en-US" dirty="0"/>
              <a:t>PV Name:  	$(PV)  		with PV=</a:t>
            </a:r>
            <a:r>
              <a:rPr lang="en-US" dirty="0" err="1"/>
              <a:t>TheFullPVName</a:t>
            </a:r>
            <a:endParaRPr lang="en-US" dirty="0"/>
          </a:p>
          <a:p>
            <a:pPr marL="398463" lvl="1" indent="0">
              <a:buNone/>
            </a:pPr>
            <a:r>
              <a:rPr lang="en-US" dirty="0"/>
              <a:t>PV Name: 	Motor$(N) 		with N=1, 2, 3, …</a:t>
            </a:r>
          </a:p>
          <a:p>
            <a:pPr marL="398463" lvl="1" indent="0">
              <a:buNone/>
            </a:pPr>
            <a:r>
              <a:rPr lang="en-US" dirty="0"/>
              <a:t>Width: 		$(WID)		with WID=200</a:t>
            </a:r>
          </a:p>
          <a:p>
            <a:pPr marL="398463" lvl="1" indent="0">
              <a:buNone/>
            </a:pPr>
            <a:r>
              <a:rPr lang="en-US" dirty="0"/>
              <a:t>Visible:		$(SHOW)		with SHOW=true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1D161C-DEF8-1245-AAC0-0EC237275769}"/>
              </a:ext>
            </a:extLst>
          </p:cNvPr>
          <p:cNvSpPr txBox="1"/>
          <p:nvPr/>
        </p:nvSpPr>
        <p:spPr>
          <a:xfrm>
            <a:off x="9519920" y="3403464"/>
            <a:ext cx="288544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.. or ${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NameOfMacro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}.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EPICS *.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db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files use $(xx),</a:t>
            </a:r>
            <a:b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SNL and shell use ${xx},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so we support both conventions.</a:t>
            </a:r>
          </a:p>
        </p:txBody>
      </p:sp>
    </p:spTree>
    <p:extLst>
      <p:ext uri="{BB962C8B-B14F-4D97-AF65-F5344CB8AC3E}">
        <p14:creationId xmlns:p14="http://schemas.microsoft.com/office/powerpoint/2010/main" val="1194305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76FE9-46D4-2A4D-A3C4-9EB5FF43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D851-C7CB-C744-9687-D4C12083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75" y="1105094"/>
            <a:ext cx="8983551" cy="509250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Create display “</a:t>
            </a:r>
            <a:r>
              <a:rPr lang="en-US" dirty="0" err="1"/>
              <a:t>sub.bob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Label with text “Motor $(N)”</a:t>
            </a:r>
          </a:p>
          <a:p>
            <a:pPr lvl="1"/>
            <a:r>
              <a:rPr lang="en-US" dirty="0" err="1"/>
              <a:t>TextUpdate</a:t>
            </a:r>
            <a:r>
              <a:rPr lang="en-US" dirty="0"/>
              <a:t> with PV “</a:t>
            </a:r>
            <a:r>
              <a:rPr lang="en-US" dirty="0" err="1"/>
              <a:t>loc</a:t>
            </a:r>
            <a:r>
              <a:rPr lang="en-US" dirty="0"/>
              <a:t>://</a:t>
            </a:r>
            <a:r>
              <a:rPr lang="en-US" dirty="0" err="1"/>
              <a:t>pos</a:t>
            </a:r>
            <a:r>
              <a:rPr lang="en-US" dirty="0"/>
              <a:t>$(N)(10)”</a:t>
            </a:r>
          </a:p>
          <a:p>
            <a:pPr lvl="1"/>
            <a:r>
              <a:rPr lang="en-US" dirty="0" err="1"/>
              <a:t>ActionButton</a:t>
            </a:r>
            <a:r>
              <a:rPr lang="en-US" dirty="0"/>
              <a:t> with PV Name “</a:t>
            </a:r>
            <a:r>
              <a:rPr lang="en-US" dirty="0" err="1"/>
              <a:t>loc</a:t>
            </a:r>
            <a:r>
              <a:rPr lang="en-US" dirty="0"/>
              <a:t>://</a:t>
            </a:r>
            <a:r>
              <a:rPr lang="en-US" dirty="0" err="1"/>
              <a:t>pos</a:t>
            </a:r>
            <a:r>
              <a:rPr lang="en-US" dirty="0"/>
              <a:t>$(N)(10)”</a:t>
            </a:r>
            <a:br>
              <a:rPr lang="en-US" dirty="0"/>
            </a:br>
            <a:r>
              <a:rPr lang="en-US" dirty="0"/>
              <a:t>and Action to “Write PV” value 20</a:t>
            </a:r>
          </a:p>
          <a:p>
            <a:pPr lvl="1"/>
            <a:r>
              <a:rPr lang="en-US" dirty="0"/>
              <a:t>Copy that button, update to set PV to 30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display “</a:t>
            </a:r>
            <a:r>
              <a:rPr lang="en-US" dirty="0" err="1"/>
              <a:t>top.bob</a:t>
            </a:r>
            <a:r>
              <a:rPr lang="en-US" dirty="0"/>
              <a:t>”</a:t>
            </a:r>
          </a:p>
          <a:p>
            <a:pPr lvl="1"/>
            <a:r>
              <a:rPr lang="en-US" dirty="0" err="1"/>
              <a:t>ActionButton</a:t>
            </a:r>
            <a:r>
              <a:rPr lang="en-US" dirty="0"/>
              <a:t> with Action to open </a:t>
            </a:r>
            <a:r>
              <a:rPr lang="en-US" dirty="0" err="1"/>
              <a:t>sub.bob</a:t>
            </a:r>
            <a:r>
              <a:rPr lang="en-US" dirty="0"/>
              <a:t> with N=1</a:t>
            </a:r>
          </a:p>
          <a:p>
            <a:pPr lvl="1"/>
            <a:r>
              <a:rPr lang="en-US" dirty="0"/>
              <a:t>Copy/paste the button, update to N=2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Execute </a:t>
            </a:r>
            <a:r>
              <a:rPr lang="en-US" dirty="0" err="1"/>
              <a:t>top.bob</a:t>
            </a:r>
            <a:r>
              <a:rPr lang="en-US" dirty="0"/>
              <a:t>, press buttons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C1BADC-F7AA-DA46-A4EC-BF8E526BF16D}"/>
              </a:ext>
            </a:extLst>
          </p:cNvPr>
          <p:cNvSpPr/>
          <p:nvPr/>
        </p:nvSpPr>
        <p:spPr>
          <a:xfrm>
            <a:off x="9951562" y="197729"/>
            <a:ext cx="1794961" cy="900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sub.bob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i="1" dirty="0">
                <a:solidFill>
                  <a:schemeClr val="tx1"/>
                </a:solidFill>
              </a:rPr>
              <a:t>“Motor $(N)”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276D6A-918C-C04D-BDD8-1DFB8A6D3D7A}"/>
              </a:ext>
            </a:extLst>
          </p:cNvPr>
          <p:cNvSpPr/>
          <p:nvPr/>
        </p:nvSpPr>
        <p:spPr>
          <a:xfrm>
            <a:off x="9951562" y="1292664"/>
            <a:ext cx="1794961" cy="900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sub.bob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i="1" dirty="0">
                <a:solidFill>
                  <a:schemeClr val="tx1"/>
                </a:solidFill>
              </a:rPr>
              <a:t>“Motor 1”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F643D6-E564-9A4E-A421-500169C8D1AD}"/>
              </a:ext>
            </a:extLst>
          </p:cNvPr>
          <p:cNvSpPr/>
          <p:nvPr/>
        </p:nvSpPr>
        <p:spPr>
          <a:xfrm>
            <a:off x="9951561" y="2282092"/>
            <a:ext cx="1794961" cy="900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sub.bob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i="1" dirty="0">
                <a:solidFill>
                  <a:schemeClr val="tx1"/>
                </a:solidFill>
              </a:rPr>
              <a:t>“Motor 2”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C08569-9318-2745-9D8A-073861053E24}"/>
              </a:ext>
            </a:extLst>
          </p:cNvPr>
          <p:cNvSpPr/>
          <p:nvPr/>
        </p:nvSpPr>
        <p:spPr>
          <a:xfrm>
            <a:off x="7480590" y="774976"/>
            <a:ext cx="1339854" cy="14180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top.bob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74D8C21-4F9F-C546-A050-C1B077A810A9}"/>
              </a:ext>
            </a:extLst>
          </p:cNvPr>
          <p:cNvSpPr/>
          <p:nvPr/>
        </p:nvSpPr>
        <p:spPr>
          <a:xfrm>
            <a:off x="7681878" y="1292664"/>
            <a:ext cx="850177" cy="3321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N=1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4055540-087D-EC49-A3ED-D578FCB6ED22}"/>
              </a:ext>
            </a:extLst>
          </p:cNvPr>
          <p:cNvSpPr/>
          <p:nvPr/>
        </p:nvSpPr>
        <p:spPr>
          <a:xfrm>
            <a:off x="7681877" y="1768073"/>
            <a:ext cx="850177" cy="3321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N=2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33C051A6-87BB-9349-85D2-743BCF43A991}"/>
              </a:ext>
            </a:extLst>
          </p:cNvPr>
          <p:cNvCxnSpPr>
            <a:stCxn id="8" idx="3"/>
            <a:endCxn id="5" idx="1"/>
          </p:cNvCxnSpPr>
          <p:nvPr/>
        </p:nvCxnSpPr>
        <p:spPr>
          <a:xfrm>
            <a:off x="8532055" y="1458742"/>
            <a:ext cx="1419507" cy="284088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2E1B8F24-ED77-4448-8A8F-26142EC42025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8532054" y="1937434"/>
            <a:ext cx="1419507" cy="794824"/>
          </a:xfrm>
          <a:prstGeom prst="bentConnector3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478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0890505" cy="5414962"/>
          </a:xfrm>
        </p:spPr>
        <p:txBody>
          <a:bodyPr/>
          <a:lstStyle/>
          <a:p>
            <a:r>
              <a:rPr lang="en-US" dirty="0"/>
              <a:t>Default values: $(MACRO=default)</a:t>
            </a:r>
          </a:p>
          <a:p>
            <a:pPr marL="398463" lvl="1" indent="0">
              <a:buNone/>
            </a:pPr>
            <a:r>
              <a:rPr lang="en-US" dirty="0"/>
              <a:t>Allows standalone testing</a:t>
            </a:r>
            <a:br>
              <a:rPr lang="en-US" dirty="0"/>
            </a:br>
            <a:r>
              <a:rPr lang="en-US" dirty="0"/>
              <a:t>without passing values into</a:t>
            </a:r>
            <a:br>
              <a:rPr lang="en-US" dirty="0"/>
            </a:br>
            <a:r>
              <a:rPr lang="en-US" dirty="0"/>
              <a:t>display</a:t>
            </a:r>
            <a:br>
              <a:rPr lang="en-US" dirty="0"/>
            </a:br>
            <a:endParaRPr lang="en-US" dirty="0"/>
          </a:p>
          <a:p>
            <a:r>
              <a:rPr lang="en-US" dirty="0"/>
              <a:t>To enter macro for Boolean</a:t>
            </a:r>
          </a:p>
          <a:p>
            <a:pPr marL="398463" lvl="1" indent="0">
              <a:buNone/>
            </a:pPr>
            <a:r>
              <a:rPr lang="en-US" dirty="0"/>
              <a:t>Press the “$” macro button</a:t>
            </a:r>
          </a:p>
          <a:p>
            <a:pPr lvl="1"/>
            <a:endParaRPr lang="en-US" dirty="0"/>
          </a:p>
          <a:p>
            <a:pPr marL="398463" lvl="1" indent="0">
              <a:buNone/>
            </a:pPr>
            <a:r>
              <a:rPr lang="en-US" dirty="0"/>
              <a:t>Select valid option</a:t>
            </a:r>
            <a:br>
              <a:rPr lang="en-US" dirty="0"/>
            </a:br>
            <a:r>
              <a:rPr lang="en-US" dirty="0"/>
              <a:t>from drop-down …</a:t>
            </a:r>
          </a:p>
          <a:p>
            <a:pPr lvl="1"/>
            <a:endParaRPr lang="en-US" dirty="0"/>
          </a:p>
          <a:p>
            <a:pPr marL="398463" lvl="1" indent="0">
              <a:buNone/>
            </a:pPr>
            <a:r>
              <a:rPr lang="en-US" dirty="0"/>
              <a:t>.. or enter a macro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AAA9E-4828-CF46-B778-1275D402E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260" y="3076781"/>
            <a:ext cx="4457700" cy="673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526BDB-6E03-7D46-B123-21C8A482C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260" y="4031718"/>
            <a:ext cx="4445000" cy="134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69A4C2-1CC7-DF40-91C5-E6A7F7F86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260" y="5549940"/>
            <a:ext cx="4445000" cy="698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347C41-18C5-074B-87FC-CA695CDC3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260" y="1526239"/>
            <a:ext cx="4495800" cy="6985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B017BF-0E3F-A243-91D9-35FA0F3DE40E}"/>
              </a:ext>
            </a:extLst>
          </p:cNvPr>
          <p:cNvCxnSpPr>
            <a:cxnSpLocks/>
          </p:cNvCxnSpPr>
          <p:nvPr/>
        </p:nvCxnSpPr>
        <p:spPr>
          <a:xfrm flipH="1">
            <a:off x="8786192" y="3693319"/>
            <a:ext cx="993912" cy="71170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25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SNS Accelerator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360C93-A2F8-2341-9291-C70F535DB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23" y="813816"/>
            <a:ext cx="6240275" cy="3954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04D181-DDD5-D549-B0A7-27D11C5AE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100" y="1036320"/>
            <a:ext cx="5891785" cy="3628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82E1EA-A95D-A142-AB14-0A1E893F0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80" y="3389668"/>
            <a:ext cx="4685220" cy="2995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F2D244-B3FD-C845-A6A7-D5F7F88F1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0932" y="6064569"/>
            <a:ext cx="4949953" cy="6410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CS-Studio ‘BOY’ *.</a:t>
            </a:r>
            <a:r>
              <a:rPr lang="en-US" dirty="0" err="1"/>
              <a:t>opi</a:t>
            </a:r>
            <a:r>
              <a:rPr lang="en-US" dirty="0"/>
              <a:t> files</a:t>
            </a:r>
          </a:p>
        </p:txBody>
      </p:sp>
    </p:spTree>
    <p:extLst>
      <p:ext uri="{BB962C8B-B14F-4D97-AF65-F5344CB8AC3E}">
        <p14:creationId xmlns:p14="http://schemas.microsoft.com/office/powerpoint/2010/main" val="4018997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 Fallbacks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0890505" cy="56486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macro is not defined, falls back to</a:t>
            </a:r>
          </a:p>
          <a:p>
            <a:pPr lvl="1"/>
            <a:r>
              <a:rPr lang="en-US" dirty="0"/>
              <a:t>Widget Properties</a:t>
            </a:r>
          </a:p>
          <a:p>
            <a:pPr lvl="2"/>
            <a:r>
              <a:rPr lang="en-US" dirty="0"/>
              <a:t>Uses the internal property name shown in tool-tip of Properties view</a:t>
            </a:r>
          </a:p>
          <a:p>
            <a:pPr lvl="2"/>
            <a:r>
              <a:rPr lang="en-US" dirty="0"/>
              <a:t>Note how tooltip is usually preset to “$(</a:t>
            </a:r>
            <a:r>
              <a:rPr lang="en-US" dirty="0" err="1"/>
              <a:t>pv_name</a:t>
            </a:r>
            <a:r>
              <a:rPr lang="en-US" dirty="0"/>
              <a:t>)\n$(</a:t>
            </a:r>
            <a:r>
              <a:rPr lang="en-US" dirty="0" err="1"/>
              <a:t>pv_value</a:t>
            </a:r>
            <a:r>
              <a:rPr lang="en-US" dirty="0"/>
              <a:t>)”</a:t>
            </a:r>
          </a:p>
          <a:p>
            <a:pPr lvl="2"/>
            <a:r>
              <a:rPr lang="en-US" dirty="0"/>
              <a:t>Action Button has PV Name property.</a:t>
            </a:r>
            <a:br>
              <a:rPr lang="en-US" dirty="0"/>
            </a:br>
            <a:r>
              <a:rPr lang="en-US" dirty="0"/>
              <a:t>It’s not used directly as in other widgets with PV name,</a:t>
            </a:r>
            <a:br>
              <a:rPr lang="en-US" dirty="0"/>
            </a:br>
            <a:r>
              <a:rPr lang="en-US" dirty="0"/>
              <a:t>but in “Write PV” the PV name is preset to $(</a:t>
            </a:r>
            <a:r>
              <a:rPr lang="en-US" dirty="0" err="1"/>
              <a:t>pv_name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Action Button text is preset to “$(actions)”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Java Properties</a:t>
            </a:r>
          </a:p>
          <a:p>
            <a:pPr lvl="2"/>
            <a:r>
              <a:rPr lang="en-US" dirty="0"/>
              <a:t>$(</a:t>
            </a:r>
            <a:r>
              <a:rPr lang="en-US" dirty="0" err="1"/>
              <a:t>os.name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Environment Variables</a:t>
            </a:r>
          </a:p>
          <a:p>
            <a:pPr lvl="2"/>
            <a:r>
              <a:rPr lang="en-US" dirty="0"/>
              <a:t>$(HOME), $(USER)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90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Predefined Macros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0890505" cy="5414962"/>
          </a:xfrm>
        </p:spPr>
        <p:txBody>
          <a:bodyPr/>
          <a:lstStyle/>
          <a:p>
            <a:pPr marL="398463" lvl="1" indent="0">
              <a:buNone/>
            </a:pPr>
            <a:endParaRPr lang="en-US" dirty="0"/>
          </a:p>
          <a:p>
            <a:pPr marL="398463" lvl="1" indent="0">
              <a:buNone/>
            </a:pPr>
            <a:r>
              <a:rPr lang="en-US" dirty="0"/>
              <a:t>$(DID):  Unique display identifier, useful for per-display PVs</a:t>
            </a:r>
          </a:p>
          <a:p>
            <a:pPr marL="398463" lvl="1" indent="0">
              <a:buNone/>
            </a:pPr>
            <a:r>
              <a:rPr lang="en-US" dirty="0"/>
              <a:t>              </a:t>
            </a:r>
            <a:r>
              <a:rPr lang="en-US" dirty="0" err="1"/>
              <a:t>loc</a:t>
            </a:r>
            <a:r>
              <a:rPr lang="en-US" dirty="0"/>
              <a:t>://x$(DID)(10)</a:t>
            </a:r>
          </a:p>
          <a:p>
            <a:pPr marL="398463" lvl="1" indent="0">
              <a:buNone/>
            </a:pPr>
            <a:endParaRPr lang="en-US" dirty="0"/>
          </a:p>
          <a:p>
            <a:pPr marL="398463" lvl="1" indent="0">
              <a:buNone/>
            </a:pPr>
            <a:endParaRPr lang="en-US" dirty="0"/>
          </a:p>
          <a:p>
            <a:pPr marL="398463" lvl="1" indent="0">
              <a:buNone/>
            </a:pPr>
            <a:r>
              <a:rPr lang="en-US" dirty="0"/>
              <a:t>$(DNAME): Display Name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55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F6308-A0EB-BC44-B502-4ED22F6F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Widget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7C7C5-7F64-DE4B-B915-2847EE560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68400"/>
            <a:ext cx="9945625" cy="52019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Contains other widgets</a:t>
            </a:r>
          </a:p>
          <a:p>
            <a:pPr marL="0" indent="0">
              <a:buNone/>
            </a:pPr>
            <a:r>
              <a:rPr lang="en-US" dirty="0"/>
              <a:t>Visual Effect:</a:t>
            </a:r>
          </a:p>
          <a:p>
            <a:pPr lvl="1"/>
            <a:r>
              <a:rPr lang="en-US" dirty="0"/>
              <a:t>Border, Name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Practical Effect:</a:t>
            </a:r>
          </a:p>
          <a:p>
            <a:pPr lvl="1"/>
            <a:r>
              <a:rPr lang="en-US" dirty="0"/>
              <a:t>Group can define macros for contained widgets</a:t>
            </a:r>
          </a:p>
          <a:p>
            <a:pPr lvl="1"/>
            <a:r>
              <a:rPr lang="en-US" dirty="0"/>
              <a:t>Group can be moved, copied/pasted as one unit in editor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D6C32-B65A-C24A-B351-E356FD524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700" y="274320"/>
            <a:ext cx="6580264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40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Widget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94D81F-897B-7A41-BC71-4ABDEFECE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565" y="1749552"/>
            <a:ext cx="6291109" cy="3514344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909D8A06-63DC-AD41-A397-95DF20797CD1}"/>
              </a:ext>
            </a:extLst>
          </p:cNvPr>
          <p:cNvSpPr/>
          <p:nvPr/>
        </p:nvSpPr>
        <p:spPr>
          <a:xfrm>
            <a:off x="8971280" y="813816"/>
            <a:ext cx="2532887" cy="1148080"/>
          </a:xfrm>
          <a:prstGeom prst="wedgeRoundRectCallout">
            <a:avLst>
              <a:gd name="adj1" fmla="val -102277"/>
              <a:gd name="adj2" fmla="val 240331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1) Add Group Widget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B2CF0FC0-046F-3946-828B-223CFE094DE2}"/>
              </a:ext>
            </a:extLst>
          </p:cNvPr>
          <p:cNvSpPr/>
          <p:nvPr/>
        </p:nvSpPr>
        <p:spPr>
          <a:xfrm>
            <a:off x="917955" y="4115816"/>
            <a:ext cx="2532887" cy="1148080"/>
          </a:xfrm>
          <a:prstGeom prst="wedgeRoundRectCallout">
            <a:avLst>
              <a:gd name="adj1" fmla="val 94273"/>
              <a:gd name="adj2" fmla="val -87987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2) Move other widgets inside the Group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317F6578-C605-F848-AA0A-2748F26BD138}"/>
              </a:ext>
            </a:extLst>
          </p:cNvPr>
          <p:cNvSpPr/>
          <p:nvPr/>
        </p:nvSpPr>
        <p:spPr>
          <a:xfrm>
            <a:off x="4521200" y="5101336"/>
            <a:ext cx="1794762" cy="1097280"/>
          </a:xfrm>
          <a:prstGeom prst="wedgeRoundRectCallout">
            <a:avLst>
              <a:gd name="adj1" fmla="val -5416"/>
              <a:gd name="adj2" fmla="val -145755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Active Group is highlighted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31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15955-AA3F-F744-9346-9647469B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1996C-9264-F649-A080-1EC3BF30C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6308345" cy="4047778"/>
          </a:xfrm>
        </p:spPr>
        <p:txBody>
          <a:bodyPr/>
          <a:lstStyle/>
          <a:p>
            <a:r>
              <a:rPr lang="en-US" dirty="0"/>
              <a:t>Name:</a:t>
            </a:r>
            <a:br>
              <a:rPr lang="en-US" dirty="0"/>
            </a:br>
            <a:r>
              <a:rPr lang="en-US" dirty="0"/>
              <a:t>Shown in border</a:t>
            </a:r>
          </a:p>
          <a:p>
            <a:r>
              <a:rPr lang="en-US" dirty="0"/>
              <a:t>Style:</a:t>
            </a:r>
            <a:br>
              <a:rPr lang="en-US" dirty="0"/>
            </a:br>
            <a:r>
              <a:rPr lang="en-US" dirty="0"/>
              <a:t>“Group Box” for named border</a:t>
            </a:r>
          </a:p>
          <a:p>
            <a:r>
              <a:rPr lang="en-US" dirty="0"/>
              <a:t>Macros:</a:t>
            </a:r>
            <a:br>
              <a:rPr lang="en-US" dirty="0"/>
            </a:br>
            <a:r>
              <a:rPr lang="en-US" dirty="0"/>
              <a:t>Passed to contained widgets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3B3269-855E-A64F-92A4-DAEFEAA95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356" y="406400"/>
            <a:ext cx="2885626" cy="62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26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36615-CE01-6F41-91C6-016B8379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Editing Shortcuts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41580-3BA0-0344-B2CD-38968E528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Select Widgets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Context menu “Create ..”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Context Menu “Remove..”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3D544-E8AF-AE49-ACD1-338FA9954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360" y="1330291"/>
            <a:ext cx="3454400" cy="170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D2E6F0-B7B5-574E-8964-3A976212F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360" y="3677624"/>
            <a:ext cx="4180840" cy="308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09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Display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17600"/>
            <a:ext cx="11430000" cy="52689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Hosts a complete *.bob file within a widget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Allows composing higher-level displays from smaller displays:</a:t>
            </a:r>
          </a:p>
          <a:p>
            <a:pPr lvl="1"/>
            <a:r>
              <a:rPr lang="en-US" dirty="0"/>
              <a:t>Per-device *.bob</a:t>
            </a:r>
          </a:p>
          <a:p>
            <a:pPr lvl="1"/>
            <a:r>
              <a:rPr lang="en-US" dirty="0"/>
              <a:t>Show multiple devices in one display</a:t>
            </a:r>
          </a:p>
        </p:txBody>
      </p:sp>
    </p:spTree>
    <p:extLst>
      <p:ext uri="{BB962C8B-B14F-4D97-AF65-F5344CB8AC3E}">
        <p14:creationId xmlns:p14="http://schemas.microsoft.com/office/powerpoint/2010/main" val="3517419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76FE9-46D4-2A4D-A3C4-9EB5FF43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Display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D851-C7CB-C744-9687-D4C12083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75" y="1105094"/>
            <a:ext cx="11430000" cy="509250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Create display “</a:t>
            </a:r>
            <a:r>
              <a:rPr lang="en-US" dirty="0" err="1"/>
              <a:t>sub.bob</a:t>
            </a:r>
            <a:r>
              <a:rPr lang="en-US" dirty="0"/>
              <a:t>” (or use the one created earlier)</a:t>
            </a:r>
          </a:p>
          <a:p>
            <a:pPr lvl="1"/>
            <a:r>
              <a:rPr lang="en-US" dirty="0"/>
              <a:t>Label with text “Motor $(N)”</a:t>
            </a:r>
          </a:p>
          <a:p>
            <a:pPr lvl="1"/>
            <a:r>
              <a:rPr lang="en-US" dirty="0" err="1"/>
              <a:t>TextUpdate</a:t>
            </a:r>
            <a:r>
              <a:rPr lang="en-US" dirty="0"/>
              <a:t> with PV “</a:t>
            </a:r>
            <a:r>
              <a:rPr lang="en-US" dirty="0" err="1"/>
              <a:t>loc</a:t>
            </a:r>
            <a:r>
              <a:rPr lang="en-US" dirty="0"/>
              <a:t>://</a:t>
            </a:r>
            <a:r>
              <a:rPr lang="en-US" dirty="0" err="1"/>
              <a:t>pos</a:t>
            </a:r>
            <a:r>
              <a:rPr lang="en-US" dirty="0"/>
              <a:t>$(N)(10)”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display “</a:t>
            </a:r>
            <a:r>
              <a:rPr lang="en-US" dirty="0" err="1"/>
              <a:t>main.bob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Embedded Display, File </a:t>
            </a:r>
            <a:r>
              <a:rPr lang="en-US" dirty="0" err="1"/>
              <a:t>sub.bob</a:t>
            </a:r>
            <a:r>
              <a:rPr lang="en-US" dirty="0"/>
              <a:t>, Macros N=1</a:t>
            </a:r>
          </a:p>
          <a:p>
            <a:pPr lvl="1"/>
            <a:r>
              <a:rPr lang="en-US" dirty="0"/>
              <a:t>Copy/paste the Embedded Display, update to N=2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Execute </a:t>
            </a:r>
            <a:r>
              <a:rPr lang="en-US" dirty="0" err="1"/>
              <a:t>main.bob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3D5E0F-DE31-0144-9409-EE1A14AD7F3C}"/>
              </a:ext>
            </a:extLst>
          </p:cNvPr>
          <p:cNvSpPr/>
          <p:nvPr/>
        </p:nvSpPr>
        <p:spPr>
          <a:xfrm>
            <a:off x="9877553" y="1814104"/>
            <a:ext cx="1794961" cy="900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sub.bob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i="1" dirty="0">
                <a:solidFill>
                  <a:schemeClr val="tx1"/>
                </a:solidFill>
              </a:rPr>
              <a:t>“Motor $(N)”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E7ED72-DFF5-0C46-926A-F91CEC2F8CAE}"/>
              </a:ext>
            </a:extLst>
          </p:cNvPr>
          <p:cNvSpPr/>
          <p:nvPr/>
        </p:nvSpPr>
        <p:spPr>
          <a:xfrm>
            <a:off x="7704813" y="4412974"/>
            <a:ext cx="3967701" cy="20196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main.bob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3C92FA2-FD54-8047-97E1-D0A3CD5188E5}"/>
              </a:ext>
            </a:extLst>
          </p:cNvPr>
          <p:cNvSpPr/>
          <p:nvPr/>
        </p:nvSpPr>
        <p:spPr>
          <a:xfrm>
            <a:off x="10223118" y="4981714"/>
            <a:ext cx="850177" cy="3321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N=2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A8842-0DCB-FD49-974E-2ED241635496}"/>
              </a:ext>
            </a:extLst>
          </p:cNvPr>
          <p:cNvSpPr/>
          <p:nvPr/>
        </p:nvSpPr>
        <p:spPr>
          <a:xfrm>
            <a:off x="7888179" y="5413263"/>
            <a:ext cx="1794961" cy="900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sub.bob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i="1" dirty="0">
                <a:solidFill>
                  <a:schemeClr val="tx1"/>
                </a:solidFill>
              </a:rPr>
              <a:t>“Motor 1”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6537E64-F002-8843-9D5A-90954CA12817}"/>
              </a:ext>
            </a:extLst>
          </p:cNvPr>
          <p:cNvSpPr/>
          <p:nvPr/>
        </p:nvSpPr>
        <p:spPr>
          <a:xfrm>
            <a:off x="8360570" y="4981714"/>
            <a:ext cx="850177" cy="3321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N=1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07CB4E-0F8E-9D41-A91A-95B71713FD5E}"/>
              </a:ext>
            </a:extLst>
          </p:cNvPr>
          <p:cNvSpPr/>
          <p:nvPr/>
        </p:nvSpPr>
        <p:spPr>
          <a:xfrm>
            <a:off x="9750727" y="5413262"/>
            <a:ext cx="1794961" cy="900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sub.bob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i="1" dirty="0">
                <a:solidFill>
                  <a:schemeClr val="tx1"/>
                </a:solidFill>
              </a:rPr>
              <a:t>“Motor 1”</a:t>
            </a:r>
          </a:p>
        </p:txBody>
      </p:sp>
    </p:spTree>
    <p:extLst>
      <p:ext uri="{BB962C8B-B14F-4D97-AF65-F5344CB8AC3E}">
        <p14:creationId xmlns:p14="http://schemas.microsoft.com/office/powerpoint/2010/main" val="3527263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76FE9-46D4-2A4D-A3C4-9EB5FF43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Display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D851-C7CB-C744-9687-D4C12083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75" y="1105094"/>
            <a:ext cx="11430000" cy="5555013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Embedded Display Size</a:t>
            </a:r>
          </a:p>
          <a:p>
            <a:pPr lvl="1"/>
            <a:r>
              <a:rPr lang="en-US" dirty="0"/>
              <a:t>Size of the widget that will host the *.bob</a:t>
            </a:r>
          </a:p>
          <a:p>
            <a:pPr lvl="1"/>
            <a:r>
              <a:rPr lang="en-US" dirty="0"/>
              <a:t>Defined by the widget Width and Height properties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Content Size</a:t>
            </a:r>
          </a:p>
          <a:p>
            <a:pPr lvl="1"/>
            <a:r>
              <a:rPr lang="en-US" dirty="0"/>
              <a:t>Size of the *.bob</a:t>
            </a:r>
          </a:p>
          <a:p>
            <a:pPr lvl="1"/>
            <a:r>
              <a:rPr lang="en-US" dirty="0"/>
              <a:t>Defined by that Display Width and Height properties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000" dirty="0"/>
              <a:t>What if those sizes differ?</a:t>
            </a:r>
          </a:p>
        </p:txBody>
      </p:sp>
    </p:spTree>
    <p:extLst>
      <p:ext uri="{BB962C8B-B14F-4D97-AF65-F5344CB8AC3E}">
        <p14:creationId xmlns:p14="http://schemas.microsoft.com/office/powerpoint/2010/main" val="3874012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76FE9-46D4-2A4D-A3C4-9EB5FF43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Display Resize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8D851-C7CB-C744-9687-D4C12083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96" y="907015"/>
            <a:ext cx="2469685" cy="7100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No Resize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A2BD09-4346-B944-9E5A-DC2F5D90D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438" y="2237860"/>
            <a:ext cx="7433390" cy="25454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2AD496-551D-204B-B3E2-9E88FF67F577}"/>
              </a:ext>
            </a:extLst>
          </p:cNvPr>
          <p:cNvSpPr txBox="1">
            <a:spLocks/>
          </p:cNvSpPr>
          <p:nvPr/>
        </p:nvSpPr>
        <p:spPr bwMode="auto">
          <a:xfrm>
            <a:off x="4083516" y="907015"/>
            <a:ext cx="2385523" cy="131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dirty="0"/>
              <a:t>Size content to fit widget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1BDD5B-184F-184F-8BC7-E3FC4F9FC779}"/>
              </a:ext>
            </a:extLst>
          </p:cNvPr>
          <p:cNvSpPr txBox="1">
            <a:spLocks/>
          </p:cNvSpPr>
          <p:nvPr/>
        </p:nvSpPr>
        <p:spPr bwMode="auto">
          <a:xfrm>
            <a:off x="8483501" y="907015"/>
            <a:ext cx="2325526" cy="131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dirty="0"/>
              <a:t>Size widget to fit content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7D1C4D-2642-D64D-8AC3-FA31DFE4EF46}"/>
              </a:ext>
            </a:extLst>
          </p:cNvPr>
          <p:cNvSpPr txBox="1">
            <a:spLocks/>
          </p:cNvSpPr>
          <p:nvPr/>
        </p:nvSpPr>
        <p:spPr bwMode="auto">
          <a:xfrm>
            <a:off x="839063" y="5089967"/>
            <a:ext cx="10746802" cy="125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2000" dirty="0"/>
              <a:t>No Resize usually best. Scrollbars appear as needed.</a:t>
            </a:r>
          </a:p>
          <a:p>
            <a:pPr>
              <a:buClr>
                <a:srgbClr val="FF0000"/>
              </a:buClr>
              <a:buFont typeface=".AppleSystemUIFont"/>
              <a:buChar char="-"/>
            </a:pPr>
            <a:r>
              <a:rPr lang="en-US" sz="2000" dirty="0"/>
              <a:t>Resizing results in odd font sizes or widgets that outgrow their initial space.</a:t>
            </a:r>
          </a:p>
        </p:txBody>
      </p:sp>
    </p:spTree>
    <p:extLst>
      <p:ext uri="{BB962C8B-B14F-4D97-AF65-F5344CB8AC3E}">
        <p14:creationId xmlns:p14="http://schemas.microsoft.com/office/powerpoint/2010/main" val="3376605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SNS Beam 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1B864-2687-6D40-9F29-F894530DC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326" y="920496"/>
            <a:ext cx="4452534" cy="3160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D445CE-3864-BB44-8910-CE3E9BD3E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39" y="726344"/>
            <a:ext cx="4747261" cy="324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DE32B3-5E5C-0640-9F68-0DAFDA0FF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340" y="3283210"/>
            <a:ext cx="4983480" cy="3550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C1BAE819-3DF9-1D42-85BF-989E41ABE4F3}"/>
              </a:ext>
            </a:extLst>
          </p:cNvPr>
          <p:cNvSpPr/>
          <p:nvPr/>
        </p:nvSpPr>
        <p:spPr>
          <a:xfrm>
            <a:off x="4144682" y="2470065"/>
            <a:ext cx="2987637" cy="10549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BC7BEA-77D1-2348-8266-BE1222886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33" y="3976908"/>
            <a:ext cx="3409127" cy="2856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3C3DFD4A-806B-004A-8641-B46786D9C82E}"/>
              </a:ext>
            </a:extLst>
          </p:cNvPr>
          <p:cNvSpPr/>
          <p:nvPr/>
        </p:nvSpPr>
        <p:spPr>
          <a:xfrm rot="8118220">
            <a:off x="4219503" y="3630944"/>
            <a:ext cx="960960" cy="13058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E8CE655-B890-CD4E-934F-D4267A289296}"/>
              </a:ext>
            </a:extLst>
          </p:cNvPr>
          <p:cNvSpPr/>
          <p:nvPr/>
        </p:nvSpPr>
        <p:spPr>
          <a:xfrm rot="2075432">
            <a:off x="5895746" y="3553865"/>
            <a:ext cx="733330" cy="11949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13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Display Editing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9B42DF-8DB9-7B4C-A2AC-02A151DC4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1195953"/>
            <a:ext cx="5740400" cy="449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4F3EF8-A400-8147-BC0A-F6C932A6C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023" y="718282"/>
            <a:ext cx="4141996" cy="3075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00D2EE-1718-9942-B4A0-11AE9C152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203" y="4098308"/>
            <a:ext cx="2705100" cy="2705100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B0478EB9-B0C6-9741-8DE2-BE4F357311DF}"/>
              </a:ext>
            </a:extLst>
          </p:cNvPr>
          <p:cNvSpPr/>
          <p:nvPr/>
        </p:nvSpPr>
        <p:spPr>
          <a:xfrm rot="5400000">
            <a:off x="10221473" y="3878042"/>
            <a:ext cx="762559" cy="13593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84ADEB1-48A7-8041-9F6F-FD7FB7F24D07}"/>
              </a:ext>
            </a:extLst>
          </p:cNvPr>
          <p:cNvSpPr/>
          <p:nvPr/>
        </p:nvSpPr>
        <p:spPr>
          <a:xfrm rot="20344317">
            <a:off x="5635941" y="3176534"/>
            <a:ext cx="2045149" cy="14299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29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>
            <a:extLst>
              <a:ext uri="{FF2B5EF4-FFF2-40B4-BE49-F238E27FC236}">
                <a16:creationId xmlns:a16="http://schemas.microsoft.com/office/drawing/2014/main" id="{0A8E28E5-937F-C44E-9409-2A72B3417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806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CC7329-78BE-E84E-A402-48962C545187}"/>
              </a:ext>
            </a:extLst>
          </p:cNvPr>
          <p:cNvSpPr/>
          <p:nvPr/>
        </p:nvSpPr>
        <p:spPr>
          <a:xfrm>
            <a:off x="827700" y="3928534"/>
            <a:ext cx="10204368" cy="584199"/>
          </a:xfrm>
          <a:prstGeom prst="rect">
            <a:avLst/>
          </a:prstGeom>
          <a:solidFill>
            <a:srgbClr val="EEFEC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0829545" cy="54006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See Help, Preferences Listing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Start </a:t>
            </a:r>
            <a:r>
              <a:rPr lang="en-US" dirty="0" err="1"/>
              <a:t>phoebus</a:t>
            </a:r>
            <a:r>
              <a:rPr lang="en-US" dirty="0"/>
              <a:t> with “-settings /path/to/</a:t>
            </a:r>
            <a:r>
              <a:rPr lang="en-US" dirty="0" err="1"/>
              <a:t>my_settings.ini</a:t>
            </a:r>
            <a:r>
              <a:rPr lang="en-US" dirty="0"/>
              <a:t>”:</a:t>
            </a:r>
          </a:p>
          <a:p>
            <a:pPr marL="398463" lvl="1" indent="0">
              <a:buNone/>
            </a:pPr>
            <a:r>
              <a:rPr lang="en-US" sz="1800" dirty="0" err="1">
                <a:latin typeface="Courier" pitchFamily="2" charset="0"/>
              </a:rPr>
              <a:t>org.phoebus.ui</a:t>
            </a:r>
            <a:r>
              <a:rPr lang="en-US" sz="1800" dirty="0">
                <a:latin typeface="Courier" pitchFamily="2" charset="0"/>
              </a:rPr>
              <a:t>/</a:t>
            </a:r>
            <a:r>
              <a:rPr lang="en-US" sz="1800" dirty="0" err="1">
                <a:latin typeface="Courier" pitchFamily="2" charset="0"/>
              </a:rPr>
              <a:t>top_resources</a:t>
            </a:r>
            <a:r>
              <a:rPr lang="en-US" sz="1800" dirty="0">
                <a:latin typeface="Courier" pitchFamily="2" charset="0"/>
              </a:rPr>
              <a:t>=/home/controls/displays/</a:t>
            </a:r>
            <a:r>
              <a:rPr lang="en-US" sz="1800" dirty="0" err="1">
                <a:latin typeface="Courier" pitchFamily="2" charset="0"/>
              </a:rPr>
              <a:t>main.bob</a:t>
            </a:r>
            <a:r>
              <a:rPr lang="en-US" sz="1800" dirty="0">
                <a:latin typeface="Courier" pitchFamily="2" charset="0"/>
              </a:rPr>
              <a:t>, Start Page |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                    http://controls.my.site/displays/</a:t>
            </a:r>
            <a:r>
              <a:rPr lang="en-US" sz="1800" dirty="0" err="1">
                <a:latin typeface="Courier" pitchFamily="2" charset="0"/>
              </a:rPr>
              <a:t>main.bob</a:t>
            </a:r>
            <a:r>
              <a:rPr lang="en-US" sz="1800" dirty="0">
                <a:latin typeface="Courier" pitchFamily="2" charset="0"/>
              </a:rPr>
              <a:t>, Start Page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File system: Use NFS or ‘git pull’ to distribute files</a:t>
            </a:r>
          </a:p>
          <a:p>
            <a:pPr lvl="1"/>
            <a:r>
              <a:rPr lang="en-US" dirty="0"/>
              <a:t>http: All users always see the same set of files</a:t>
            </a:r>
          </a:p>
          <a:p>
            <a:pPr marL="398463" lvl="1" indent="0">
              <a:buNone/>
            </a:pPr>
            <a:endParaRPr lang="en-US" sz="1800" dirty="0">
              <a:latin typeface="Courier" pitchFamily="2" charset="0"/>
            </a:endParaRPr>
          </a:p>
          <a:p>
            <a:pPr marL="398463" lvl="1" indent="0">
              <a:buNone/>
            </a:pPr>
            <a:endParaRPr lang="en-US" sz="1800" dirty="0">
              <a:latin typeface="Courier" pitchFamily="2" charset="0"/>
            </a:endParaRPr>
          </a:p>
          <a:p>
            <a:pPr marL="398463" lvl="1" indent="0">
              <a:buNone/>
            </a:pPr>
            <a:endParaRPr lang="en-US" sz="1800" dirty="0">
              <a:latin typeface="Courier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B9A3DB-EB6A-4747-9658-2EBD05405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433"/>
          <a:stretch/>
        </p:blipFill>
        <p:spPr>
          <a:xfrm>
            <a:off x="701040" y="1423265"/>
            <a:ext cx="11421888" cy="429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21044E-2803-BC40-AD69-4BF8D5A00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546" b="19128"/>
          <a:stretch/>
        </p:blipFill>
        <p:spPr>
          <a:xfrm>
            <a:off x="701040" y="1968451"/>
            <a:ext cx="11421888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947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969FF-D007-D44B-B8B3-32EA05DD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Widgets and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11924-554B-7B4D-9B37-6D8854FAE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867314"/>
            <a:ext cx="11523520" cy="41954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Compared to earlier EPICS display tools,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Group Widget </a:t>
            </a:r>
            <a:r>
              <a:rPr lang="en-US" dirty="0"/>
              <a:t>instead of Lines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LED</a:t>
            </a:r>
            <a:r>
              <a:rPr lang="en-US" dirty="0"/>
              <a:t> instead of Circle-with-changing-color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Tab/Navigation Tabs </a:t>
            </a:r>
            <a:r>
              <a:rPr lang="en-US" dirty="0"/>
              <a:t>instead of buttons, local PVs, conditional visibility,..</a:t>
            </a:r>
          </a:p>
          <a:p>
            <a:pPr marL="0" indent="0">
              <a:buNone/>
            </a:pPr>
            <a:r>
              <a:rPr lang="en-US" dirty="0"/>
              <a:t>Display describes </a:t>
            </a:r>
            <a:r>
              <a:rPr lang="en-US" dirty="0">
                <a:solidFill>
                  <a:srgbClr val="00B050"/>
                </a:solidFill>
              </a:rPr>
              <a:t>Meaning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Group of related widgets</a:t>
            </a:r>
          </a:p>
          <a:p>
            <a:pPr lvl="1"/>
            <a:r>
              <a:rPr lang="en-US" dirty="0"/>
              <a:t>LED for binary PV, not circle that happens to change color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i="1" dirty="0"/>
              <a:t>       Files with meaning are easier to translate into the next tool</a:t>
            </a:r>
          </a:p>
        </p:txBody>
      </p:sp>
    </p:spTree>
    <p:extLst>
      <p:ext uri="{BB962C8B-B14F-4D97-AF65-F5344CB8AC3E}">
        <p14:creationId xmlns:p14="http://schemas.microsoft.com/office/powerpoint/2010/main" val="40138679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14F8-04FB-164D-8A48-3B495DAC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F1295-E8FA-F142-AEA9-68F2F770F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75509"/>
            <a:ext cx="11430000" cy="2358736"/>
          </a:xfrm>
        </p:spPr>
        <p:txBody>
          <a:bodyPr/>
          <a:lstStyle/>
          <a:p>
            <a:r>
              <a:rPr lang="en-US" dirty="0"/>
              <a:t>Instead of creating a Label with large font, define a “TITLE” class for the Label</a:t>
            </a:r>
          </a:p>
          <a:p>
            <a:r>
              <a:rPr lang="en-US" dirty="0"/>
              <a:t>Instead of creating an LED with Orange color, define a “WARNING” LED class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E7484-8B03-F047-AE96-0A1CB9FE4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928" y="4010891"/>
            <a:ext cx="533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87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*.</a:t>
            </a:r>
            <a:r>
              <a:rPr lang="en-US" dirty="0" err="1"/>
              <a:t>bcf</a:t>
            </a:r>
            <a:r>
              <a:rPr lang="en-US" dirty="0"/>
              <a:t> Widget Class 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F4C55-361A-3A49-B541-EDA18EC3B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71" y="1851684"/>
            <a:ext cx="11859767" cy="4534829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4E83AB6F-BE5F-3B47-99A9-B631BBF59FED}"/>
              </a:ext>
            </a:extLst>
          </p:cNvPr>
          <p:cNvSpPr/>
          <p:nvPr/>
        </p:nvSpPr>
        <p:spPr>
          <a:xfrm>
            <a:off x="8732518" y="351993"/>
            <a:ext cx="3127249" cy="1267689"/>
          </a:xfrm>
          <a:prstGeom prst="wedgeRoundRectCallout">
            <a:avLst>
              <a:gd name="adj1" fmla="val 1586"/>
              <a:gd name="adj2" fmla="val 146101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1"/>
                </a:solidFill>
              </a:rPr>
              <a:t>Name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u="sng" dirty="0">
                <a:solidFill>
                  <a:schemeClr val="tx1"/>
                </a:solidFill>
              </a:rPr>
              <a:t>Defines</a:t>
            </a:r>
            <a:r>
              <a:rPr lang="en-US" sz="1400" dirty="0">
                <a:solidFill>
                  <a:schemeClr val="tx1"/>
                </a:solidFill>
              </a:rPr>
              <a:t> a widget Class:</a:t>
            </a: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tx1"/>
                </a:solidFill>
              </a:rPr>
              <a:t>‘WARNING’ LED,</a:t>
            </a:r>
            <a:br>
              <a:rPr lang="en-US" sz="1400" i="1" dirty="0">
                <a:solidFill>
                  <a:schemeClr val="tx1"/>
                </a:solidFill>
              </a:rPr>
            </a:br>
            <a:r>
              <a:rPr lang="en-US" sz="1400" i="1" dirty="0">
                <a:solidFill>
                  <a:schemeClr val="tx1"/>
                </a:solidFill>
              </a:rPr>
              <a:t>‘TITLE’ Label,</a:t>
            </a:r>
            <a:br>
              <a:rPr lang="en-US" sz="1400" i="1" dirty="0">
                <a:solidFill>
                  <a:schemeClr val="tx1"/>
                </a:solidFill>
              </a:rPr>
            </a:br>
            <a:r>
              <a:rPr lang="en-US" sz="1400" i="1" dirty="0">
                <a:solidFill>
                  <a:schemeClr val="tx1"/>
                </a:solidFill>
              </a:rPr>
              <a:t>…</a:t>
            </a:r>
            <a:endParaRPr lang="en-US" sz="1050" i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BFB5EAE-5BEE-954C-AD7C-16E489D0F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45818"/>
            <a:ext cx="7833500" cy="616727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Slightly different editor behavior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54FE4DE-256D-3C42-9B7E-060C125CD9A5}"/>
              </a:ext>
            </a:extLst>
          </p:cNvPr>
          <p:cNvSpPr/>
          <p:nvPr/>
        </p:nvSpPr>
        <p:spPr>
          <a:xfrm>
            <a:off x="6022983" y="5755577"/>
            <a:ext cx="2372871" cy="862938"/>
          </a:xfrm>
          <a:prstGeom prst="wedgeRoundRectCallout">
            <a:avLst>
              <a:gd name="adj1" fmla="val 101710"/>
              <a:gd name="adj2" fmla="val -80493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1"/>
                </a:solidFill>
              </a:rPr>
              <a:t>Checked</a:t>
            </a:r>
            <a:r>
              <a:rPr lang="en-US" sz="1400" dirty="0">
                <a:solidFill>
                  <a:schemeClr val="tx1"/>
                </a:solidFill>
              </a:rPr>
              <a:t> Property:</a:t>
            </a: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tx1"/>
                </a:solidFill>
              </a:rPr>
              <a:t>Value becomes part of class definition</a:t>
            </a:r>
            <a:endParaRPr lang="en-US" sz="105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13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Widget Classes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2BE9A2-7461-714F-8712-425650331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34" y="1074905"/>
            <a:ext cx="7428784" cy="5315503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4E83AB6F-BE5F-3B47-99A9-B631BBF59FED}"/>
              </a:ext>
            </a:extLst>
          </p:cNvPr>
          <p:cNvSpPr/>
          <p:nvPr/>
        </p:nvSpPr>
        <p:spPr>
          <a:xfrm>
            <a:off x="8732518" y="351994"/>
            <a:ext cx="2323409" cy="722912"/>
          </a:xfrm>
          <a:prstGeom prst="wedgeRoundRectCallout">
            <a:avLst>
              <a:gd name="adj1" fmla="val -73548"/>
              <a:gd name="adj2" fmla="val 242405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Select Widget Class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54FE4DE-256D-3C42-9B7E-060C125CD9A5}"/>
              </a:ext>
            </a:extLst>
          </p:cNvPr>
          <p:cNvSpPr/>
          <p:nvPr/>
        </p:nvSpPr>
        <p:spPr>
          <a:xfrm>
            <a:off x="9223384" y="4664532"/>
            <a:ext cx="2372871" cy="862938"/>
          </a:xfrm>
          <a:prstGeom prst="wedgeRoundRectCallout">
            <a:avLst>
              <a:gd name="adj1" fmla="val -81772"/>
              <a:gd name="adj2" fmla="val 76044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Disabled:</a:t>
            </a:r>
          </a:p>
          <a:p>
            <a:pPr>
              <a:lnSpc>
                <a:spcPct val="90000"/>
              </a:lnSpc>
            </a:pPr>
            <a:r>
              <a:rPr lang="en-US" sz="1400" i="1" dirty="0">
                <a:solidFill>
                  <a:schemeClr val="tx1"/>
                </a:solidFill>
              </a:rPr>
              <a:t>Cannot change the class-based property</a:t>
            </a:r>
            <a:endParaRPr lang="en-US" sz="1050" i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68B910AF-90DC-BF49-A50F-AF46FA6C397C}"/>
              </a:ext>
            </a:extLst>
          </p:cNvPr>
          <p:cNvSpPr/>
          <p:nvPr/>
        </p:nvSpPr>
        <p:spPr>
          <a:xfrm>
            <a:off x="3515312" y="4664532"/>
            <a:ext cx="2372871" cy="862938"/>
          </a:xfrm>
          <a:prstGeom prst="wedgeRoundRectCallout">
            <a:avLst>
              <a:gd name="adj1" fmla="val 107403"/>
              <a:gd name="adj2" fmla="val 7243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Class Indicator: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i="1" dirty="0">
                <a:solidFill>
                  <a:schemeClr val="tx1"/>
                </a:solidFill>
              </a:rPr>
              <a:t>Property is handled by class</a:t>
            </a:r>
            <a:endParaRPr lang="en-US" sz="1050" i="1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F33D72-16BC-7340-8585-BA466DFA0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814" y="4540826"/>
            <a:ext cx="1882985" cy="1599623"/>
          </a:xfrm>
          <a:prstGeom prst="rect">
            <a:avLst/>
          </a:prstGeom>
        </p:spPr>
      </p:pic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551FE9B2-8AC4-7E4C-B65B-F3C88DDE21F6}"/>
              </a:ext>
            </a:extLst>
          </p:cNvPr>
          <p:cNvSpPr/>
          <p:nvPr/>
        </p:nvSpPr>
        <p:spPr>
          <a:xfrm>
            <a:off x="117298" y="5958939"/>
            <a:ext cx="2372871" cy="862938"/>
          </a:xfrm>
          <a:prstGeom prst="wedgeRoundRectCallout">
            <a:avLst>
              <a:gd name="adj1" fmla="val 26829"/>
              <a:gd name="adj2" fmla="val -126250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Context Menu: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i="1" dirty="0">
                <a:solidFill>
                  <a:schemeClr val="tx1"/>
                </a:solidFill>
              </a:rPr>
              <a:t>Re-load classes in case *.</a:t>
            </a:r>
            <a:r>
              <a:rPr lang="en-US" sz="1400" i="1" dirty="0" err="1">
                <a:solidFill>
                  <a:schemeClr val="tx1"/>
                </a:solidFill>
              </a:rPr>
              <a:t>bcf</a:t>
            </a:r>
            <a:r>
              <a:rPr lang="en-US" sz="1400" i="1" dirty="0">
                <a:solidFill>
                  <a:schemeClr val="tx1"/>
                </a:solidFill>
              </a:rPr>
              <a:t> is changed while editing display</a:t>
            </a:r>
            <a:endParaRPr lang="en-US" sz="105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782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3EC2D-5626-054F-9673-84B18D203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2F5D1-3E4F-F841-A4AC-D8EA0ABC8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24128"/>
            <a:ext cx="11430000" cy="5661965"/>
          </a:xfrm>
        </p:spPr>
        <p:txBody>
          <a:bodyPr/>
          <a:lstStyle/>
          <a:p>
            <a:r>
              <a:rPr lang="en-US" sz="2400" dirty="0"/>
              <a:t>*.</a:t>
            </a:r>
            <a:r>
              <a:rPr lang="en-US" sz="2400" dirty="0" err="1"/>
              <a:t>bcf</a:t>
            </a:r>
            <a:r>
              <a:rPr lang="en-US" sz="2400" dirty="0"/>
              <a:t> files </a:t>
            </a:r>
            <a:r>
              <a:rPr lang="en-US" sz="2400" u="sng" dirty="0"/>
              <a:t>define</a:t>
            </a:r>
            <a:r>
              <a:rPr lang="en-US" sz="2400" dirty="0"/>
              <a:t> widget classes</a:t>
            </a:r>
          </a:p>
          <a:p>
            <a:pPr lvl="1"/>
            <a:r>
              <a:rPr lang="en-US" sz="2000" i="1" dirty="0"/>
              <a:t>Label</a:t>
            </a:r>
            <a:r>
              <a:rPr lang="en-US" sz="2000" dirty="0"/>
              <a:t> of class </a:t>
            </a:r>
            <a:r>
              <a:rPr lang="en-US" sz="2000" i="1" dirty="0"/>
              <a:t>TITLE</a:t>
            </a:r>
            <a:r>
              <a:rPr lang="en-US" sz="2000" dirty="0"/>
              <a:t> uses font XYZ</a:t>
            </a:r>
          </a:p>
          <a:p>
            <a:r>
              <a:rPr lang="en-US" sz="2400" dirty="0"/>
              <a:t>When editing a *.bob file, classes are </a:t>
            </a:r>
            <a:r>
              <a:rPr lang="en-US" sz="2400" u="sng" dirty="0"/>
              <a:t>applied.</a:t>
            </a:r>
            <a:br>
              <a:rPr lang="en-US" sz="2400" u="sng" dirty="0"/>
            </a:br>
            <a:r>
              <a:rPr lang="en-US" sz="2000" dirty="0"/>
              <a:t>Add Label, select Class TITLE:</a:t>
            </a:r>
          </a:p>
          <a:p>
            <a:pPr lvl="1"/>
            <a:r>
              <a:rPr lang="en-US" sz="2200" dirty="0"/>
              <a:t>Font is set to XYZ</a:t>
            </a:r>
          </a:p>
          <a:p>
            <a:pPr lvl="1"/>
            <a:r>
              <a:rPr lang="en-US" sz="2200" dirty="0"/>
              <a:t>Can no longer change the font</a:t>
            </a:r>
          </a:p>
          <a:p>
            <a:pPr lvl="1"/>
            <a:r>
              <a:rPr lang="en-US" sz="2200" dirty="0"/>
              <a:t>File is saved with font=XYZ, marked as “</a:t>
            </a:r>
            <a:r>
              <a:rPr lang="en-US" sz="2200" dirty="0" err="1"/>
              <a:t>use_class</a:t>
            </a:r>
            <a:r>
              <a:rPr lang="en-US" sz="2200" dirty="0"/>
              <a:t>”</a:t>
            </a:r>
          </a:p>
          <a:p>
            <a:r>
              <a:rPr lang="en-US" sz="2400" dirty="0"/>
              <a:t>*.bob files </a:t>
            </a:r>
            <a:r>
              <a:rPr lang="en-US" sz="2400" u="sng" dirty="0"/>
              <a:t>use</a:t>
            </a:r>
            <a:r>
              <a:rPr lang="en-US" sz="2400" dirty="0"/>
              <a:t> widget classes, if they are defined.</a:t>
            </a:r>
            <a:br>
              <a:rPr lang="en-US" sz="2400" dirty="0"/>
            </a:br>
            <a:r>
              <a:rPr lang="en-US" sz="2400" dirty="0"/>
              <a:t> Open a file with Label of class TITLE, and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sz="2000" dirty="0"/>
              <a:t>TITLE is a known class:</a:t>
            </a:r>
            <a:br>
              <a:rPr lang="en-US" sz="2000" dirty="0"/>
            </a:br>
            <a:r>
              <a:rPr lang="en-US" sz="2000" dirty="0"/>
              <a:t>Whatever that class defines is used. If it sets font=EFG, that’ll be used.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sz="2000" dirty="0"/>
              <a:t>TITLE is not a known class:</a:t>
            </a:r>
            <a:br>
              <a:rPr lang="en-US" sz="2000" dirty="0"/>
            </a:br>
            <a:r>
              <a:rPr lang="en-US" sz="2000" dirty="0"/>
              <a:t>Using font=XYZ as saved in file.</a:t>
            </a:r>
          </a:p>
        </p:txBody>
      </p:sp>
    </p:spTree>
    <p:extLst>
      <p:ext uri="{BB962C8B-B14F-4D97-AF65-F5344CB8AC3E}">
        <p14:creationId xmlns:p14="http://schemas.microsoft.com/office/powerpoint/2010/main" val="4149458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3EC2D-5626-054F-9673-84B18D203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*.</a:t>
            </a:r>
            <a:r>
              <a:rPr lang="en-US" dirty="0" err="1"/>
              <a:t>bcf</a:t>
            </a:r>
            <a:r>
              <a:rPr lang="en-US" dirty="0"/>
              <a:t> and *.bob to *.</a:t>
            </a:r>
            <a:r>
              <a:rPr lang="en-US" dirty="0" err="1"/>
              <a:t>css</a:t>
            </a:r>
            <a:r>
              <a:rPr lang="en-US" dirty="0"/>
              <a:t> and *.html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2F5D1-3E4F-F841-A4AC-D8EA0ABC8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24128"/>
            <a:ext cx="11430000" cy="566196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*.</a:t>
            </a:r>
            <a:r>
              <a:rPr lang="en-US" sz="2400" dirty="0" err="1"/>
              <a:t>bcf</a:t>
            </a:r>
            <a:r>
              <a:rPr lang="en-US" sz="2400" dirty="0"/>
              <a:t> classes are similar to *.</a:t>
            </a:r>
            <a:r>
              <a:rPr lang="en-US" sz="2400" dirty="0" err="1"/>
              <a:t>css</a:t>
            </a:r>
            <a:r>
              <a:rPr lang="en-US" sz="2400" dirty="0"/>
              <a:t> style settings,</a:t>
            </a:r>
            <a:br>
              <a:rPr lang="en-US" sz="2400" dirty="0"/>
            </a:br>
            <a:r>
              <a:rPr lang="en-US" sz="2400" dirty="0"/>
              <a:t>*.bob files are similar to *.html content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Have same *.</a:t>
            </a:r>
            <a:r>
              <a:rPr lang="en-US" sz="2400" dirty="0" err="1"/>
              <a:t>bcf</a:t>
            </a:r>
            <a:r>
              <a:rPr lang="en-US" sz="2400" dirty="0"/>
              <a:t>/*.</a:t>
            </a:r>
            <a:r>
              <a:rPr lang="en-US" sz="2400" dirty="0" err="1"/>
              <a:t>css</a:t>
            </a:r>
            <a:endParaRPr lang="en-US" sz="2400" dirty="0"/>
          </a:p>
          <a:p>
            <a:pPr marL="398463" lvl="1" indent="0">
              <a:buNone/>
            </a:pP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Display looks the same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Use different *.</a:t>
            </a:r>
            <a:r>
              <a:rPr lang="en-US" sz="2400" dirty="0" err="1"/>
              <a:t>bcf</a:t>
            </a:r>
            <a:r>
              <a:rPr lang="en-US" sz="2400" dirty="0"/>
              <a:t>/*.</a:t>
            </a:r>
            <a:r>
              <a:rPr lang="en-US" sz="2400" dirty="0" err="1"/>
              <a:t>css</a:t>
            </a:r>
            <a:endParaRPr lang="en-US" sz="2400" dirty="0"/>
          </a:p>
          <a:p>
            <a:pPr marL="398463" lvl="1" indent="0">
              <a:buNone/>
            </a:pP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Display looks as requested in my *.</a:t>
            </a:r>
            <a:r>
              <a:rPr lang="en-US" sz="2000" dirty="0" err="1"/>
              <a:t>bcf</a:t>
            </a:r>
            <a:r>
              <a:rPr lang="en-US" sz="2000" dirty="0"/>
              <a:t>/*.</a:t>
            </a:r>
            <a:r>
              <a:rPr lang="en-US" sz="2000" dirty="0" err="1"/>
              <a:t>css</a:t>
            </a:r>
            <a:endParaRPr lang="en-US" sz="2000" dirty="0"/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Have no *.</a:t>
            </a:r>
            <a:r>
              <a:rPr lang="en-US" sz="2400" dirty="0" err="1"/>
              <a:t>bcf</a:t>
            </a:r>
            <a:r>
              <a:rPr lang="en-US" sz="2400" dirty="0"/>
              <a:t>/*.</a:t>
            </a:r>
            <a:r>
              <a:rPr lang="en-US" sz="2400" dirty="0" err="1"/>
              <a:t>css</a:t>
            </a:r>
            <a:endParaRPr lang="en-US" sz="2400" dirty="0"/>
          </a:p>
          <a:p>
            <a:pPr marL="398463" lvl="1" indent="0">
              <a:buNone/>
            </a:pPr>
            <a:r>
              <a:rPr lang="en-US" sz="2000" dirty="0">
                <a:sym typeface="Wingdings" pitchFamily="2" charset="2"/>
              </a:rPr>
              <a:t>*.html turns into rubbish, lacking any description of what to look like.</a:t>
            </a:r>
            <a:br>
              <a:rPr lang="en-US" sz="2000" dirty="0">
                <a:sym typeface="Wingdings" pitchFamily="2" charset="2"/>
              </a:rPr>
            </a:br>
            <a:br>
              <a:rPr lang="en-US" sz="2000" dirty="0">
                <a:sym typeface="Wingdings" pitchFamily="2" charset="2"/>
              </a:rPr>
            </a:br>
            <a:r>
              <a:rPr lang="en-US" sz="2000" dirty="0">
                <a:sym typeface="Wingdings" pitchFamily="2" charset="2"/>
              </a:rPr>
              <a:t>    *.bob d</a:t>
            </a:r>
            <a:r>
              <a:rPr lang="en-US" sz="2000" dirty="0"/>
              <a:t>isplay looks as seen by last person who edited it,</a:t>
            </a:r>
            <a:br>
              <a:rPr lang="en-US" sz="2000" dirty="0"/>
            </a:br>
            <a:r>
              <a:rPr lang="en-US" sz="2000" dirty="0"/>
              <a:t>    since the class settings effective at that time are in the *.bob file.</a:t>
            </a:r>
          </a:p>
          <a:p>
            <a:pPr marL="398463" lvl="1" indent="0">
              <a:buNone/>
            </a:pPr>
            <a:endParaRPr lang="en-US" sz="2000" dirty="0"/>
          </a:p>
          <a:p>
            <a:pPr marL="398463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65974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1430000" cy="5400675"/>
          </a:xfrm>
        </p:spPr>
        <p:txBody>
          <a:bodyPr/>
          <a:lstStyle/>
          <a:p>
            <a:r>
              <a:rPr lang="en-US" dirty="0"/>
              <a:t>Ideally, use widgets’ built-in functionality</a:t>
            </a:r>
          </a:p>
          <a:p>
            <a:pPr lvl="1"/>
            <a:r>
              <a:rPr lang="en-US" dirty="0"/>
              <a:t>Value of PV displayed in </a:t>
            </a:r>
            <a:r>
              <a:rPr lang="en-US" dirty="0" err="1"/>
              <a:t>TextUpdate</a:t>
            </a:r>
            <a:r>
              <a:rPr lang="en-US" dirty="0"/>
              <a:t>, LED, ..</a:t>
            </a:r>
          </a:p>
          <a:p>
            <a:pPr lvl="1"/>
            <a:r>
              <a:rPr lang="en-US" dirty="0"/>
              <a:t>Alarm indicated via Border</a:t>
            </a:r>
          </a:p>
          <a:p>
            <a:r>
              <a:rPr lang="en-US" dirty="0"/>
              <a:t>Sometimes useful to for example hide a widget, i.e. change visibility based on a PV</a:t>
            </a:r>
          </a:p>
          <a:p>
            <a:pPr lvl="1"/>
            <a:r>
              <a:rPr lang="en-US" dirty="0"/>
              <a:t>Rules can accomplish this</a:t>
            </a:r>
          </a:p>
          <a:p>
            <a:pPr lvl="1"/>
            <a:r>
              <a:rPr lang="en-US" dirty="0"/>
              <a:t>.. But functionality may not be obvious to the next person who needs to maintain a display</a:t>
            </a:r>
          </a:p>
        </p:txBody>
      </p:sp>
      <p:pic>
        <p:nvPicPr>
          <p:cNvPr id="4" name="Picture 3" descr="disclaimer.JPG">
            <a:extLst>
              <a:ext uri="{FF2B5EF4-FFF2-40B4-BE49-F238E27FC236}">
                <a16:creationId xmlns:a16="http://schemas.microsoft.com/office/drawing/2014/main" id="{95866770-4E66-2245-9C57-31C7471F3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5" t="8282" b="12383"/>
          <a:stretch>
            <a:fillRect/>
          </a:stretch>
        </p:blipFill>
        <p:spPr bwMode="auto">
          <a:xfrm rot="5400000">
            <a:off x="4916044" y="3911220"/>
            <a:ext cx="1477962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22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528AFCC-4326-234F-B32E-4438EE740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975" y="2796584"/>
            <a:ext cx="4740343" cy="35460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 the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9"/>
            <a:ext cx="11430000" cy="2831782"/>
          </a:xfrm>
        </p:spPr>
        <p:txBody>
          <a:bodyPr/>
          <a:lstStyle/>
          <a:p>
            <a:r>
              <a:rPr lang="en-US" sz="1600" dirty="0"/>
              <a:t>Start CSS/Phoebus</a:t>
            </a:r>
          </a:p>
          <a:p>
            <a:r>
              <a:rPr lang="en-US" sz="1600" dirty="0"/>
              <a:t>Your setup might have a menu entry</a:t>
            </a:r>
          </a:p>
          <a:p>
            <a:pPr lvl="1"/>
            <a:r>
              <a:rPr lang="en-US" sz="1400" dirty="0"/>
              <a:t>File, Top Resources, Examples</a:t>
            </a:r>
          </a:p>
          <a:p>
            <a:r>
              <a:rPr lang="en-US" sz="1600" dirty="0"/>
              <a:t>If not, or if you’d like to inspect and edit the examples</a:t>
            </a:r>
          </a:p>
          <a:p>
            <a:pPr lvl="1"/>
            <a:r>
              <a:rPr lang="en-US" sz="1400" dirty="0"/>
              <a:t>Applications, Display, Examples, Install Example Displays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498C3582-5F97-5C4C-968D-E744DAB6CFA6}"/>
              </a:ext>
            </a:extLst>
          </p:cNvPr>
          <p:cNvSpPr/>
          <p:nvPr/>
        </p:nvSpPr>
        <p:spPr>
          <a:xfrm>
            <a:off x="6915766" y="2084767"/>
            <a:ext cx="2684998" cy="557181"/>
          </a:xfrm>
          <a:prstGeom prst="wedgeRoundRectCallout">
            <a:avLst>
              <a:gd name="adj1" fmla="val -112761"/>
              <a:gd name="adj2" fmla="val 122791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Main Application Toolbar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Menu Window, Show Toolbar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D6419ADD-5EA2-D144-BF01-31EBFED95820}"/>
              </a:ext>
            </a:extLst>
          </p:cNvPr>
          <p:cNvSpPr/>
          <p:nvPr/>
        </p:nvSpPr>
        <p:spPr>
          <a:xfrm>
            <a:off x="429767" y="4133390"/>
            <a:ext cx="2092453" cy="557181"/>
          </a:xfrm>
          <a:prstGeom prst="wedgeRoundRectCallout">
            <a:avLst>
              <a:gd name="adj1" fmla="val 103018"/>
              <a:gd name="adj2" fmla="val 22634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Example Display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P</a:t>
            </a:r>
            <a:r>
              <a:rPr lang="en-US" sz="1050" dirty="0">
                <a:solidFill>
                  <a:schemeClr val="tx1"/>
                </a:solidFill>
              </a:rPr>
              <a:t>ush any of the buttons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2DFF36B6-5C6C-694C-81CC-B0BB8CF5A898}"/>
              </a:ext>
            </a:extLst>
          </p:cNvPr>
          <p:cNvSpPr/>
          <p:nvPr/>
        </p:nvSpPr>
        <p:spPr>
          <a:xfrm>
            <a:off x="8458392" y="3109079"/>
            <a:ext cx="3115541" cy="1732854"/>
          </a:xfrm>
          <a:prstGeom prst="wedgeRoundRectCallout">
            <a:avLst>
              <a:gd name="adj1" fmla="val -82635"/>
              <a:gd name="adj2" fmla="val -27753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Display Runtime Toolbar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Context Menu Window,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Show / Hide Toolbar</a:t>
            </a:r>
          </a:p>
          <a:p>
            <a:pPr algn="l">
              <a:lnSpc>
                <a:spcPct val="90000"/>
              </a:lnSpc>
            </a:pPr>
            <a:endParaRPr lang="en-US" sz="105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Navigate back/forward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also via Alt-Left, Alt-Right cursor keys</a:t>
            </a:r>
            <a:br>
              <a:rPr lang="en-US" sz="1050" dirty="0">
                <a:solidFill>
                  <a:schemeClr val="tx1"/>
                </a:solidFill>
              </a:rPr>
            </a:b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Zoom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to view large control room displays on office computer</a:t>
            </a: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A8C28BBE-5D4F-A441-937D-6BADBECAD4E8}"/>
              </a:ext>
            </a:extLst>
          </p:cNvPr>
          <p:cNvSpPr/>
          <p:nvPr/>
        </p:nvSpPr>
        <p:spPr>
          <a:xfrm>
            <a:off x="448055" y="2948941"/>
            <a:ext cx="1815085" cy="693420"/>
          </a:xfrm>
          <a:prstGeom prst="wedgeRoundRectCallout">
            <a:avLst>
              <a:gd name="adj1" fmla="val 84950"/>
              <a:gd name="adj2" fmla="val 5837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Tab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Hover mouse,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open Context Menu, Close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8EB1C0-41C8-8B43-B362-2E0FDC905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258728"/>
            <a:ext cx="914585" cy="1440334"/>
          </a:xfrm>
          <a:prstGeom prst="rect">
            <a:avLst/>
          </a:prstGeom>
        </p:spPr>
      </p:pic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06953795-346A-8C45-86B1-395B6EFFFC50}"/>
              </a:ext>
            </a:extLst>
          </p:cNvPr>
          <p:cNvSpPr/>
          <p:nvPr/>
        </p:nvSpPr>
        <p:spPr>
          <a:xfrm>
            <a:off x="8050066" y="5258728"/>
            <a:ext cx="2287734" cy="671982"/>
          </a:xfrm>
          <a:prstGeom prst="wedgeRoundRectCallout">
            <a:avLst>
              <a:gd name="adj1" fmla="val -96776"/>
              <a:gd name="adj2" fmla="val -33871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Context Menu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Details change with widget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on which menu was invoked</a:t>
            </a:r>
          </a:p>
        </p:txBody>
      </p:sp>
    </p:spTree>
    <p:extLst>
      <p:ext uri="{BB962C8B-B14F-4D97-AF65-F5344CB8AC3E}">
        <p14:creationId xmlns:p14="http://schemas.microsoft.com/office/powerpoint/2010/main" val="14368023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6926"/>
            <a:ext cx="6283485" cy="5609515"/>
          </a:xfrm>
        </p:spPr>
        <p:txBody>
          <a:bodyPr/>
          <a:lstStyle/>
          <a:p>
            <a:r>
              <a:rPr lang="en-US" sz="2400" dirty="0"/>
              <a:t>Add </a:t>
            </a:r>
            <a:r>
              <a:rPr lang="en-US" sz="2400" dirty="0" err="1"/>
              <a:t>TextUpdate</a:t>
            </a:r>
            <a:r>
              <a:rPr lang="en-US" sz="2400" dirty="0"/>
              <a:t> widget</a:t>
            </a:r>
          </a:p>
          <a:p>
            <a:r>
              <a:rPr lang="en-US" sz="2400" dirty="0"/>
              <a:t>Set PV to sim://ramp(0, 10, 1)</a:t>
            </a:r>
          </a:p>
          <a:p>
            <a:r>
              <a:rPr lang="en-US" sz="2400" dirty="0"/>
              <a:t>Open Widget’s Rules</a:t>
            </a:r>
          </a:p>
          <a:p>
            <a:r>
              <a:rPr lang="en-US" sz="2400" dirty="0"/>
              <a:t>Add Rule, name it “Hide”</a:t>
            </a:r>
          </a:p>
          <a:p>
            <a:r>
              <a:rPr lang="en-US" sz="2400" dirty="0"/>
              <a:t>Select “visible” property</a:t>
            </a:r>
          </a:p>
          <a:p>
            <a:r>
              <a:rPr lang="en-US" sz="2400" dirty="0"/>
              <a:t>Add PV sim://ramp(0, 10, 1)</a:t>
            </a:r>
          </a:p>
          <a:p>
            <a:r>
              <a:rPr lang="en-US" sz="2400" dirty="0"/>
              <a:t>Add Boolean</a:t>
            </a:r>
            <a:br>
              <a:rPr lang="en-US" sz="2400" dirty="0"/>
            </a:br>
            <a:r>
              <a:rPr lang="en-US" sz="2400" dirty="0"/>
              <a:t>Expression</a:t>
            </a:r>
            <a:br>
              <a:rPr lang="en-US" sz="2400" dirty="0"/>
            </a:br>
            <a:r>
              <a:rPr lang="en-US" sz="2400" dirty="0"/>
              <a:t>“pv0&gt;8”</a:t>
            </a:r>
          </a:p>
          <a:p>
            <a:r>
              <a:rPr lang="en-US" sz="2400" dirty="0"/>
              <a:t>Un-check value</a:t>
            </a:r>
          </a:p>
          <a:p>
            <a:r>
              <a:rPr lang="en-US" sz="2400" dirty="0"/>
              <a:t>Run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C910ED-E519-1843-9C47-53C29E6A7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784" y="663425"/>
            <a:ext cx="5517639" cy="446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B839CD-C8B5-1441-ADA0-67D3B1FDD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815" y="4161657"/>
            <a:ext cx="8387378" cy="2565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81F5092A-31C0-CD42-8597-F65EF20D4552}"/>
              </a:ext>
            </a:extLst>
          </p:cNvPr>
          <p:cNvSpPr/>
          <p:nvPr/>
        </p:nvSpPr>
        <p:spPr>
          <a:xfrm rot="9550108">
            <a:off x="10075088" y="4199756"/>
            <a:ext cx="1261558" cy="13352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57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6439633" cy="5400675"/>
          </a:xfrm>
        </p:spPr>
        <p:txBody>
          <a:bodyPr/>
          <a:lstStyle/>
          <a:p>
            <a:r>
              <a:rPr lang="en-US" sz="2400" dirty="0"/>
              <a:t>Triggered by at least one PV</a:t>
            </a:r>
          </a:p>
          <a:p>
            <a:pPr lvl="1"/>
            <a:r>
              <a:rPr lang="en-US" sz="2000" dirty="0"/>
              <a:t>May use additional non-trigger PVs</a:t>
            </a:r>
          </a:p>
          <a:p>
            <a:r>
              <a:rPr lang="en-US" sz="2400" dirty="0"/>
              <a:t>Expressions use pv0, pv1, .., pvStr0, pvStr1, .. to access PVs’ values</a:t>
            </a:r>
          </a:p>
          <a:p>
            <a:r>
              <a:rPr lang="en-US" sz="2400" dirty="0"/>
              <a:t>Rule internally converted to </a:t>
            </a:r>
            <a:r>
              <a:rPr lang="en-US" sz="2400" dirty="0" err="1"/>
              <a:t>Jython</a:t>
            </a:r>
            <a:endParaRPr lang="en-US" sz="2400" dirty="0"/>
          </a:p>
          <a:p>
            <a:pPr lvl="1"/>
            <a:r>
              <a:rPr lang="en-US" sz="2000" dirty="0"/>
              <a:t>Use preview to debug</a:t>
            </a:r>
          </a:p>
          <a:p>
            <a:r>
              <a:rPr lang="en-US" sz="2400" dirty="0"/>
              <a:t>“else: ..” sets property to original value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97F0DA-1CF4-544A-913E-A0C76D160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23"/>
          <a:stretch/>
        </p:blipFill>
        <p:spPr>
          <a:xfrm>
            <a:off x="6887688" y="0"/>
            <a:ext cx="5299588" cy="2859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507586-494E-CC4D-B3FA-5D6D837A3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138" y="2477250"/>
            <a:ext cx="4476688" cy="4291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81F5092A-31C0-CD42-8597-F65EF20D4552}"/>
              </a:ext>
            </a:extLst>
          </p:cNvPr>
          <p:cNvSpPr/>
          <p:nvPr/>
        </p:nvSpPr>
        <p:spPr>
          <a:xfrm rot="5561094">
            <a:off x="8523931" y="2614087"/>
            <a:ext cx="739417" cy="14222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813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5904107" cy="5400675"/>
          </a:xfrm>
        </p:spPr>
        <p:txBody>
          <a:bodyPr/>
          <a:lstStyle/>
          <a:p>
            <a:r>
              <a:rPr lang="en-US" sz="2400" dirty="0"/>
              <a:t>Scripts are attached to a widget</a:t>
            </a:r>
          </a:p>
          <a:p>
            <a:r>
              <a:rPr lang="en-US" sz="2400" dirty="0"/>
              <a:t>Triggered by at least one PV</a:t>
            </a:r>
          </a:p>
          <a:p>
            <a:pPr lvl="1"/>
            <a:r>
              <a:rPr lang="en-US" sz="2000" dirty="0"/>
              <a:t>May use additional non-trigger PVs</a:t>
            </a:r>
          </a:p>
          <a:p>
            <a:r>
              <a:rPr lang="en-US" sz="2400" dirty="0"/>
              <a:t>Invoked with</a:t>
            </a:r>
          </a:p>
          <a:p>
            <a:pPr lvl="1"/>
            <a:r>
              <a:rPr lang="en-US" sz="2000" dirty="0" err="1"/>
              <a:t>pvs</a:t>
            </a:r>
            <a:r>
              <a:rPr lang="en-US" sz="2000" dirty="0"/>
              <a:t>[]   	–  Array of requested PVs</a:t>
            </a:r>
          </a:p>
          <a:p>
            <a:pPr lvl="1"/>
            <a:r>
              <a:rPr lang="en-US" sz="2000" dirty="0"/>
              <a:t>widget 	–  The widget </a:t>
            </a:r>
          </a:p>
          <a:p>
            <a:r>
              <a:rPr lang="en-US" sz="2400" dirty="0"/>
              <a:t>Script can</a:t>
            </a:r>
          </a:p>
          <a:p>
            <a:pPr lvl="1"/>
            <a:r>
              <a:rPr lang="en-US" sz="2000" dirty="0"/>
              <a:t>Read &amp; write the received PVs</a:t>
            </a:r>
          </a:p>
          <a:p>
            <a:pPr lvl="1"/>
            <a:r>
              <a:rPr lang="en-US" sz="2000" dirty="0"/>
              <a:t>Set widget properties</a:t>
            </a:r>
          </a:p>
          <a:p>
            <a:pPr lvl="1"/>
            <a:r>
              <a:rPr lang="en-US" sz="2000" dirty="0"/>
              <a:t>Locate other widgets in the display</a:t>
            </a:r>
          </a:p>
          <a:p>
            <a:pPr lvl="1"/>
            <a:r>
              <a:rPr lang="en-US" sz="2000" dirty="0"/>
              <a:t>Invoke any Java code in the product</a:t>
            </a:r>
          </a:p>
          <a:p>
            <a:pPr lvl="1"/>
            <a:r>
              <a:rPr lang="en-US" sz="2000" dirty="0">
                <a:solidFill>
                  <a:srgbClr val="00B050"/>
                </a:solidFill>
              </a:rPr>
              <a:t>Be very powerful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Result in an unmaintainable mess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38C81B-3B81-324B-9B12-F2C1C4B04BED}"/>
              </a:ext>
            </a:extLst>
          </p:cNvPr>
          <p:cNvSpPr txBox="1">
            <a:spLocks/>
          </p:cNvSpPr>
          <p:nvPr/>
        </p:nvSpPr>
        <p:spPr bwMode="auto">
          <a:xfrm>
            <a:off x="6653848" y="1556427"/>
            <a:ext cx="5538152" cy="22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One Script Executor per *.bob file,</a:t>
            </a:r>
            <a:br>
              <a:rPr lang="en-US" sz="2400" dirty="0"/>
            </a:br>
            <a:r>
              <a:rPr lang="en-US" sz="2400" dirty="0"/>
              <a:t>Runs in background thread</a:t>
            </a:r>
          </a:p>
          <a:p>
            <a:pPr lvl="1"/>
            <a:r>
              <a:rPr lang="en-US" sz="2000" dirty="0"/>
              <a:t>Slow scripts do not block the UI</a:t>
            </a:r>
          </a:p>
          <a:p>
            <a:pPr lvl="1"/>
            <a:r>
              <a:rPr lang="en-US" sz="2000" dirty="0"/>
              <a:t>One script per display at a time</a:t>
            </a:r>
          </a:p>
          <a:p>
            <a:pPr marL="1085850" lvl="2" indent="-342900">
              <a:buFont typeface="+mj-lt"/>
              <a:buAutoNum type="alphaLcParenR"/>
            </a:pPr>
            <a:r>
              <a:rPr lang="en-US" sz="1600" dirty="0"/>
              <a:t>Many short-duration scripts</a:t>
            </a:r>
          </a:p>
          <a:p>
            <a:pPr marL="1085850" lvl="2" indent="-342900">
              <a:buFont typeface="+mj-lt"/>
              <a:buAutoNum type="alphaLcParenR"/>
            </a:pPr>
            <a:r>
              <a:rPr lang="en-US" sz="1600" dirty="0"/>
              <a:t>One that never quits</a:t>
            </a:r>
          </a:p>
        </p:txBody>
      </p:sp>
    </p:spTree>
    <p:extLst>
      <p:ext uri="{BB962C8B-B14F-4D97-AF65-F5344CB8AC3E}">
        <p14:creationId xmlns:p14="http://schemas.microsoft.com/office/powerpoint/2010/main" val="17078865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7BCAB-6BEC-4149-B97F-BC207D74B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vs. 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6C82E-8620-794A-9A8A-64866B5C5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61288"/>
            <a:ext cx="11338561" cy="4540225"/>
          </a:xfrm>
        </p:spPr>
        <p:txBody>
          <a:bodyPr/>
          <a:lstStyle/>
          <a:p>
            <a:r>
              <a:rPr lang="en-US" dirty="0"/>
              <a:t>Both are in the end </a:t>
            </a:r>
            <a:r>
              <a:rPr lang="en-US" dirty="0" err="1"/>
              <a:t>Jython</a:t>
            </a:r>
            <a:r>
              <a:rPr lang="en-US" dirty="0"/>
              <a:t> code</a:t>
            </a:r>
          </a:p>
          <a:p>
            <a:r>
              <a:rPr lang="en-US" dirty="0"/>
              <a:t>Both should be the exception.</a:t>
            </a:r>
            <a:br>
              <a:rPr lang="en-US" dirty="0"/>
            </a:br>
            <a:r>
              <a:rPr lang="en-US" dirty="0"/>
              <a:t>Plain displays don’t need them.</a:t>
            </a:r>
            <a:br>
              <a:rPr lang="en-US" dirty="0"/>
            </a:br>
            <a:r>
              <a:rPr lang="en-US" dirty="0"/>
              <a:t>But can be powerful,</a:t>
            </a:r>
            <a:br>
              <a:rPr lang="en-US" dirty="0"/>
            </a:br>
            <a:r>
              <a:rPr lang="en-US" dirty="0"/>
              <a:t>replacing separate custom Java/Python/C/C++ applications.</a:t>
            </a:r>
          </a:p>
          <a:p>
            <a:r>
              <a:rPr lang="en-US" dirty="0"/>
              <a:t>Prefer Rules because they describe meaning, easier to maintain</a:t>
            </a:r>
          </a:p>
        </p:txBody>
      </p:sp>
    </p:spTree>
    <p:extLst>
      <p:ext uri="{BB962C8B-B14F-4D97-AF65-F5344CB8AC3E}">
        <p14:creationId xmlns:p14="http://schemas.microsoft.com/office/powerpoint/2010/main" val="7921400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5545-F92F-CE47-881C-6D2B4289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</a:t>
            </a:r>
            <a:r>
              <a:rPr lang="en-US" u="sng" dirty="0"/>
              <a:t>use</a:t>
            </a:r>
            <a:r>
              <a:rPr lang="en-US" dirty="0"/>
              <a:t> a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E5569-6B4E-6D4C-BF73-2B68D2007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1023258"/>
            <a:ext cx="11743945" cy="5643356"/>
          </a:xfrm>
        </p:spPr>
        <p:txBody>
          <a:bodyPr/>
          <a:lstStyle/>
          <a:p>
            <a:r>
              <a:rPr lang="en-US" dirty="0"/>
              <a:t>It’s simple, well documented, and tremendously improves the UI</a:t>
            </a:r>
          </a:p>
          <a:p>
            <a:r>
              <a:rPr lang="en-US" dirty="0"/>
              <a:t>Would be a one-of, specialized, hard to maintain, separate application anyway.</a:t>
            </a:r>
            <a:br>
              <a:rPr lang="en-US" dirty="0"/>
            </a:br>
            <a:r>
              <a:rPr lang="en-US" dirty="0"/>
              <a:t>With a script, at least its integrated into the operator UI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dirty="0">
                <a:solidFill>
                  <a:srgbClr val="00B050"/>
                </a:solidFill>
              </a:rPr>
              <a:t>Turn scalar PVs into </a:t>
            </a:r>
            <a:r>
              <a:rPr lang="en-US" dirty="0" err="1">
                <a:solidFill>
                  <a:srgbClr val="00B050"/>
                </a:solidFill>
              </a:rPr>
              <a:t>loc</a:t>
            </a:r>
            <a:r>
              <a:rPr lang="en-US" dirty="0">
                <a:solidFill>
                  <a:srgbClr val="00B050"/>
                </a:solidFill>
              </a:rPr>
              <a:t>://waveform for guideline in </a:t>
            </a:r>
            <a:r>
              <a:rPr lang="en-US" dirty="0" err="1">
                <a:solidFill>
                  <a:srgbClr val="00B050"/>
                </a:solidFill>
              </a:rPr>
              <a:t>XYPlot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Fill display with 50 widgets based on config file, examples/</a:t>
            </a:r>
            <a:r>
              <a:rPr lang="en-US" dirty="0" err="1">
                <a:solidFill>
                  <a:srgbClr val="00B050"/>
                </a:solidFill>
              </a:rPr>
              <a:t>template_and_script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Add information from web service to display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617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F13D9-E45F-CF40-993E-6BB76171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u="sng" dirty="0"/>
              <a:t>not</a:t>
            </a:r>
            <a:r>
              <a:rPr lang="en-US" dirty="0"/>
              <a:t> to use a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FC5F7-9F45-5D44-95B9-1D5F836D5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88135"/>
            <a:ext cx="10913147" cy="5628351"/>
          </a:xfrm>
        </p:spPr>
        <p:txBody>
          <a:bodyPr/>
          <a:lstStyle/>
          <a:p>
            <a:r>
              <a:rPr lang="en-US" dirty="0"/>
              <a:t>It adds logic to the display that should be on the IOC</a:t>
            </a:r>
          </a:p>
          <a:p>
            <a:pPr lvl="1"/>
            <a:r>
              <a:rPr lang="en-US" dirty="0"/>
              <a:t>Display should only display PVs and allow user to write PVs.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Display must never </a:t>
            </a:r>
            <a:r>
              <a:rPr lang="en-US" u="sng" dirty="0">
                <a:solidFill>
                  <a:srgbClr val="FF0000"/>
                </a:solidFill>
              </a:rPr>
              <a:t>do</a:t>
            </a:r>
            <a:r>
              <a:rPr lang="en-US" dirty="0">
                <a:solidFill>
                  <a:srgbClr val="FF0000"/>
                </a:solidFill>
              </a:rPr>
              <a:t> anything</a:t>
            </a:r>
          </a:p>
          <a:p>
            <a:r>
              <a:rPr lang="en-US" dirty="0"/>
              <a:t>You have to ask for help implementing the script</a:t>
            </a:r>
          </a:p>
          <a:p>
            <a:pPr lvl="1"/>
            <a:r>
              <a:rPr lang="en-US" dirty="0"/>
              <a:t>If you can’t implement it, you can’t maintain it, either</a:t>
            </a:r>
          </a:p>
          <a:p>
            <a:pPr marL="0" indent="0">
              <a:buNone/>
            </a:pPr>
            <a:r>
              <a:rPr lang="en-US" dirty="0"/>
              <a:t>Examples</a:t>
            </a:r>
          </a:p>
          <a:p>
            <a:r>
              <a:rPr lang="en-US" dirty="0">
                <a:solidFill>
                  <a:srgbClr val="FF0000"/>
                </a:solidFill>
              </a:rPr>
              <a:t>Open relieve valve when pressure too high.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Ramp Power Supply.</a:t>
            </a:r>
          </a:p>
          <a:p>
            <a:pPr lvl="1"/>
            <a:r>
              <a:rPr lang="en-US" dirty="0"/>
              <a:t>What if somebody closes the display? Opens two displays?</a:t>
            </a:r>
          </a:p>
          <a:p>
            <a:r>
              <a:rPr lang="en-US" dirty="0">
                <a:solidFill>
                  <a:srgbClr val="FF0000"/>
                </a:solidFill>
              </a:rPr>
              <a:t>Wiggle something on the display</a:t>
            </a:r>
          </a:p>
          <a:p>
            <a:pPr lvl="1"/>
            <a:r>
              <a:rPr lang="en-US" dirty="0"/>
              <a:t>It’s not a video game</a:t>
            </a:r>
          </a:p>
        </p:txBody>
      </p:sp>
      <p:pic>
        <p:nvPicPr>
          <p:cNvPr id="4" name="Picture 3" descr="disclaimer.JPG">
            <a:extLst>
              <a:ext uri="{FF2B5EF4-FFF2-40B4-BE49-F238E27FC236}">
                <a16:creationId xmlns:a16="http://schemas.microsoft.com/office/drawing/2014/main" id="{3B00F0A4-C0A5-2044-9DE4-5D535094B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5" t="8282" b="12383"/>
          <a:stretch>
            <a:fillRect/>
          </a:stretch>
        </p:blipFill>
        <p:spPr bwMode="auto">
          <a:xfrm rot="5400000">
            <a:off x="9931675" y="2699302"/>
            <a:ext cx="1744554" cy="277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9941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5531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1430000" cy="54006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Display Builder is powerful</a:t>
            </a:r>
            <a:br>
              <a:rPr lang="en-US" dirty="0"/>
            </a:br>
            <a:r>
              <a:rPr lang="en-US" dirty="0"/>
              <a:t>Editor and Runtime with</a:t>
            </a:r>
            <a:br>
              <a:rPr lang="en-US" dirty="0"/>
            </a:br>
            <a:r>
              <a:rPr lang="en-US" dirty="0"/>
              <a:t>many Widgets, Macros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Keep it Simple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a Widget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Label’s Text or</a:t>
            </a:r>
            <a:br>
              <a:rPr lang="en-US" dirty="0"/>
            </a:br>
            <a:r>
              <a:rPr lang="en-US" dirty="0"/>
              <a:t>Widget’s PV 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7F8549-8B40-5C4E-8613-1F0920BDA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90" t="32882" b="-1"/>
          <a:stretch/>
        </p:blipFill>
        <p:spPr>
          <a:xfrm>
            <a:off x="7955375" y="83327"/>
            <a:ext cx="4065453" cy="29211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E1343F-0200-8744-A14D-2318AD6A0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987" y="2122931"/>
            <a:ext cx="3768776" cy="2572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0BABD-D5FD-F84E-A45C-3B6A809C4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598" y="3835419"/>
            <a:ext cx="3975005" cy="2832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611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 PV to other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49457"/>
            <a:ext cx="7733966" cy="6639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Context menu opens other tool with PV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D12506-BDA0-8C45-8195-C6360427B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762" y="2019300"/>
            <a:ext cx="3683000" cy="224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0A2AC7-3B09-1546-813B-6868BC022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296" y="4082097"/>
            <a:ext cx="4051300" cy="2706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EFF88C-7D64-D341-B4AB-7993EDF56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788" y="1442869"/>
            <a:ext cx="3696034" cy="3440430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03040CBE-2714-2A45-BBD4-2929E24E03FD}"/>
              </a:ext>
            </a:extLst>
          </p:cNvPr>
          <p:cNvSpPr/>
          <p:nvPr/>
        </p:nvSpPr>
        <p:spPr>
          <a:xfrm>
            <a:off x="4521872" y="3044443"/>
            <a:ext cx="3660149" cy="20167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4613DAD-C097-7645-A63C-6AC00EFA0CD7}"/>
              </a:ext>
            </a:extLst>
          </p:cNvPr>
          <p:cNvSpPr/>
          <p:nvPr/>
        </p:nvSpPr>
        <p:spPr>
          <a:xfrm rot="934049">
            <a:off x="4017382" y="4243568"/>
            <a:ext cx="805665" cy="17184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0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Existing Display In Editor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9"/>
            <a:ext cx="10838012" cy="2307694"/>
          </a:xfrm>
        </p:spPr>
        <p:txBody>
          <a:bodyPr/>
          <a:lstStyle/>
          <a:p>
            <a:r>
              <a:rPr lang="en-US" dirty="0"/>
              <a:t>Context menu can open any display in Editor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Downloads remote 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F7FA7-D0E3-A342-8971-289038489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97" y="1633010"/>
            <a:ext cx="1822003" cy="221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16C4F2-76F7-0040-A3CB-620F5C4158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816"/>
          <a:stretch/>
        </p:blipFill>
        <p:spPr>
          <a:xfrm>
            <a:off x="5658454" y="4281322"/>
            <a:ext cx="4797325" cy="2478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37B9BE-0141-EA46-9BD6-8F40C382B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300" y="1385257"/>
            <a:ext cx="5128767" cy="2807103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83C847C5-C64E-5940-8BF6-F398C7B76441}"/>
              </a:ext>
            </a:extLst>
          </p:cNvPr>
          <p:cNvSpPr/>
          <p:nvPr/>
        </p:nvSpPr>
        <p:spPr>
          <a:xfrm>
            <a:off x="3035548" y="2373166"/>
            <a:ext cx="2987637" cy="10549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27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New Display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DE1F-F33A-7F4E-93E8-C1E42D6C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5838"/>
            <a:ext cx="11430000" cy="54006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Menu Applications, Display, New Display</a:t>
            </a:r>
          </a:p>
          <a:p>
            <a:pPr lvl="1"/>
            <a:r>
              <a:rPr lang="en-US" sz="1800" dirty="0"/>
              <a:t>Enter a name with .bob file extension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F2382-3AB0-764B-8EFE-67082660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656" y="2692399"/>
            <a:ext cx="7824579" cy="3623733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4A9B6ED-B374-F446-B369-3D7ABFAFD933}"/>
              </a:ext>
            </a:extLst>
          </p:cNvPr>
          <p:cNvSpPr/>
          <p:nvPr/>
        </p:nvSpPr>
        <p:spPr>
          <a:xfrm>
            <a:off x="924436" y="4251810"/>
            <a:ext cx="3666746" cy="1126067"/>
          </a:xfrm>
          <a:prstGeom prst="wedgeRoundRectCallout">
            <a:avLst>
              <a:gd name="adj1" fmla="val 62615"/>
              <a:gd name="adj2" fmla="val -54604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Main Editor Area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Select Widgets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Move, resize widgets</a:t>
            </a:r>
            <a:br>
              <a:rPr lang="en-US" sz="105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Ctrl-C, V, X to copy, paste, delete (</a:t>
            </a:r>
            <a:r>
              <a:rPr lang="en-US" sz="1050" dirty="0"/>
              <a:t>⌘ on Mac)</a:t>
            </a:r>
            <a:r>
              <a:rPr lang="en-US" sz="10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AA3D06BB-CB89-CA42-94F3-8EC4FA0857FC}"/>
              </a:ext>
            </a:extLst>
          </p:cNvPr>
          <p:cNvSpPr/>
          <p:nvPr/>
        </p:nvSpPr>
        <p:spPr>
          <a:xfrm>
            <a:off x="5554980" y="1968698"/>
            <a:ext cx="2801621" cy="406400"/>
          </a:xfrm>
          <a:prstGeom prst="wedgeRoundRectCallout">
            <a:avLst>
              <a:gd name="adj1" fmla="val 30451"/>
              <a:gd name="adj2" fmla="val 192141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Save &amp; Execute the Display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BC095883-A358-6449-99C2-55C3762BDC0E}"/>
              </a:ext>
            </a:extLst>
          </p:cNvPr>
          <p:cNvSpPr/>
          <p:nvPr/>
        </p:nvSpPr>
        <p:spPr>
          <a:xfrm>
            <a:off x="8682751" y="1346200"/>
            <a:ext cx="2129182" cy="884238"/>
          </a:xfrm>
          <a:prstGeom prst="wedgeRoundRectCallout">
            <a:avLst>
              <a:gd name="adj1" fmla="val -18669"/>
              <a:gd name="adj2" fmla="val 12934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Property Panel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Edit properties of selected widgets</a:t>
            </a:r>
          </a:p>
        </p:txBody>
      </p:sp>
    </p:spTree>
    <p:extLst>
      <p:ext uri="{BB962C8B-B14F-4D97-AF65-F5344CB8AC3E}">
        <p14:creationId xmlns:p14="http://schemas.microsoft.com/office/powerpoint/2010/main" val="133560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08CB6-D50D-E748-A421-44B562175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a Display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F2382-3AB0-764B-8EFE-67082660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777" y="2362199"/>
            <a:ext cx="7824579" cy="3623733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34A9B6ED-B374-F446-B369-3D7ABFAFD933}"/>
              </a:ext>
            </a:extLst>
          </p:cNvPr>
          <p:cNvSpPr/>
          <p:nvPr/>
        </p:nvSpPr>
        <p:spPr>
          <a:xfrm>
            <a:off x="1440902" y="4632810"/>
            <a:ext cx="3666746" cy="1126067"/>
          </a:xfrm>
          <a:prstGeom prst="wedgeRoundRectCallout">
            <a:avLst>
              <a:gd name="adj1" fmla="val 36523"/>
              <a:gd name="adj2" fmla="val -16061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Quick Edit </a:t>
            </a:r>
            <a:br>
              <a:rPr lang="en-US" sz="1400" dirty="0">
                <a:solidFill>
                  <a:schemeClr val="tx1"/>
                </a:solidFill>
              </a:rPr>
            </a:b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Double-click widget to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a) Edit text of Label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b) Edit PV of widgets that use a PV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C5F576EB-4D01-E842-8A25-E9DE111F3C26}"/>
              </a:ext>
            </a:extLst>
          </p:cNvPr>
          <p:cNvSpPr/>
          <p:nvPr/>
        </p:nvSpPr>
        <p:spPr>
          <a:xfrm>
            <a:off x="6144767" y="90444"/>
            <a:ext cx="2129182" cy="1497563"/>
          </a:xfrm>
          <a:prstGeom prst="wedgeRoundRectCallout">
            <a:avLst>
              <a:gd name="adj1" fmla="val -20657"/>
              <a:gd name="adj2" fmla="val 15252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Widget Palette</a:t>
            </a:r>
            <a:br>
              <a:rPr lang="en-US" sz="1400" dirty="0">
                <a:solidFill>
                  <a:schemeClr val="tx1"/>
                </a:solidFill>
              </a:rPr>
            </a:b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Drag widget into editor</a:t>
            </a:r>
          </a:p>
          <a:p>
            <a:pPr>
              <a:lnSpc>
                <a:spcPct val="90000"/>
              </a:lnSpc>
            </a:pPr>
            <a:endParaRPr lang="en-US" sz="105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- or -</a:t>
            </a:r>
          </a:p>
          <a:p>
            <a:pPr>
              <a:lnSpc>
                <a:spcPct val="90000"/>
              </a:lnSpc>
            </a:pPr>
            <a:endParaRPr lang="en-US" sz="105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1) Select Widget Type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2) Draw rectangular area in display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DE080412-9172-6341-9BA7-18CB6A7B51B2}"/>
              </a:ext>
            </a:extLst>
          </p:cNvPr>
          <p:cNvSpPr/>
          <p:nvPr/>
        </p:nvSpPr>
        <p:spPr>
          <a:xfrm>
            <a:off x="907502" y="947917"/>
            <a:ext cx="3666746" cy="1126067"/>
          </a:xfrm>
          <a:prstGeom prst="wedgeRoundRectCallout">
            <a:avLst>
              <a:gd name="adj1" fmla="val 32598"/>
              <a:gd name="adj2" fmla="val 9802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tx1"/>
                </a:solidFill>
              </a:rPr>
              <a:t>Selecting Widgets </a:t>
            </a:r>
            <a:br>
              <a:rPr lang="en-US" sz="1400" dirty="0">
                <a:solidFill>
                  <a:schemeClr val="tx1"/>
                </a:solidFill>
              </a:rPr>
            </a:b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050" dirty="0">
                <a:solidFill>
                  <a:schemeClr val="tx1"/>
                </a:solidFill>
              </a:rPr>
              <a:t>a) Click single widget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b) Ctrl-click to add widget (</a:t>
            </a:r>
            <a:r>
              <a:rPr lang="en-US" sz="1050" dirty="0"/>
              <a:t>⌘ </a:t>
            </a:r>
            <a:r>
              <a:rPr lang="en-US" sz="1050" dirty="0">
                <a:solidFill>
                  <a:schemeClr val="tx1"/>
                </a:solidFill>
              </a:rPr>
              <a:t>on Mac)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c) Drag ‘</a:t>
            </a:r>
            <a:r>
              <a:rPr lang="en-US" sz="1050" dirty="0" err="1">
                <a:solidFill>
                  <a:schemeClr val="tx1"/>
                </a:solidFill>
              </a:rPr>
              <a:t>rubberband</a:t>
            </a:r>
            <a:r>
              <a:rPr lang="en-US" sz="1050" dirty="0">
                <a:solidFill>
                  <a:schemeClr val="tx1"/>
                </a:solidFill>
              </a:rPr>
              <a:t>’ around widgets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tx1"/>
                </a:solidFill>
              </a:rPr>
              <a:t>d) Click or Ctrl/</a:t>
            </a:r>
            <a:r>
              <a:rPr lang="en-US" sz="1050" dirty="0"/>
              <a:t> ⌘ click in widget list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2235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ABC137-F478-48AF-94F1-527234D6D2C9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3052</Words>
  <Application>Microsoft Office PowerPoint</Application>
  <PresentationFormat>Widescreen</PresentationFormat>
  <Paragraphs>480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.AppleSystemUIFont</vt:lpstr>
      <vt:lpstr>Arial</vt:lpstr>
      <vt:lpstr>Arial Black</vt:lpstr>
      <vt:lpstr>Century Gothic</vt:lpstr>
      <vt:lpstr>Courier</vt:lpstr>
      <vt:lpstr>Courier New</vt:lpstr>
      <vt:lpstr>Wingdings</vt:lpstr>
      <vt:lpstr>ORNL</vt:lpstr>
      <vt:lpstr>Display Builder</vt:lpstr>
      <vt:lpstr>Display Builder</vt:lpstr>
      <vt:lpstr>Examples: SNS Accelerator</vt:lpstr>
      <vt:lpstr>Examples: SNS Beam Lines</vt:lpstr>
      <vt:lpstr>Browse the Examples</vt:lpstr>
      <vt:lpstr>Send PV to other Tools</vt:lpstr>
      <vt:lpstr>Open Existing Display In Editor</vt:lpstr>
      <vt:lpstr>Create New Display</vt:lpstr>
      <vt:lpstr>Editing a Display</vt:lpstr>
      <vt:lpstr>Suggested Setup for Editing</vt:lpstr>
      <vt:lpstr>Keep It Simple</vt:lpstr>
      <vt:lpstr>Extend the First Display</vt:lpstr>
      <vt:lpstr>PV Names</vt:lpstr>
      <vt:lpstr>Widget Palette</vt:lpstr>
      <vt:lpstr>Create Widgets via Drag/Drop from other Apps</vt:lpstr>
      <vt:lpstr>Manipulating Widgets</vt:lpstr>
      <vt:lpstr>Display Properties</vt:lpstr>
      <vt:lpstr>Widget Properties</vt:lpstr>
      <vt:lpstr>Common Widget Properties</vt:lpstr>
      <vt:lpstr>Predefined “Named” Colors and Fonts</vt:lpstr>
      <vt:lpstr>Configuring Named Colors, Fonts</vt:lpstr>
      <vt:lpstr>Widget Notes</vt:lpstr>
      <vt:lpstr>Widget Notes</vt:lpstr>
      <vt:lpstr>Action Button</vt:lpstr>
      <vt:lpstr>Screen Navigation</vt:lpstr>
      <vt:lpstr>Screen Navigation: Tabs</vt:lpstr>
      <vt:lpstr>Macros</vt:lpstr>
      <vt:lpstr>Macro Example</vt:lpstr>
      <vt:lpstr>Macros</vt:lpstr>
      <vt:lpstr>Macro Fallbacks</vt:lpstr>
      <vt:lpstr>Predefined Macros</vt:lpstr>
      <vt:lpstr>Group Widget</vt:lpstr>
      <vt:lpstr>Group Widget</vt:lpstr>
      <vt:lpstr>Group Properties</vt:lpstr>
      <vt:lpstr>Group Editing Shortcuts</vt:lpstr>
      <vt:lpstr>Embedded Display</vt:lpstr>
      <vt:lpstr>Embedded Display Example</vt:lpstr>
      <vt:lpstr>Embedded Display Sizes</vt:lpstr>
      <vt:lpstr>Embedded Display Resize Options</vt:lpstr>
      <vt:lpstr>Embedded Display Editing</vt:lpstr>
      <vt:lpstr>PowerPoint Presentation</vt:lpstr>
      <vt:lpstr>Top Resources</vt:lpstr>
      <vt:lpstr>Many Widgets and Properties</vt:lpstr>
      <vt:lpstr>Widget Classes</vt:lpstr>
      <vt:lpstr>Editing *.bcf Widget Class Files</vt:lpstr>
      <vt:lpstr>Using Widget Classes</vt:lpstr>
      <vt:lpstr>Class Details</vt:lpstr>
      <vt:lpstr>Compare *.bcf and *.bob to *.css and *.html</vt:lpstr>
      <vt:lpstr>Rules</vt:lpstr>
      <vt:lpstr>Adding a Rule</vt:lpstr>
      <vt:lpstr>Rules Detail</vt:lpstr>
      <vt:lpstr>Scripts</vt:lpstr>
      <vt:lpstr>Rules vs. Scripts</vt:lpstr>
      <vt:lpstr>When to use a script</vt:lpstr>
      <vt:lpstr>When not to use a script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2026-06-16T15:46:26Z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